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57" r:id="rId3"/>
    <p:sldId id="258" r:id="rId4"/>
    <p:sldId id="259" r:id="rId5"/>
    <p:sldId id="322" r:id="rId6"/>
    <p:sldId id="261" r:id="rId7"/>
    <p:sldId id="338" r:id="rId8"/>
    <p:sldId id="339" r:id="rId9"/>
    <p:sldId id="340" r:id="rId10"/>
    <p:sldId id="341" r:id="rId11"/>
    <p:sldId id="355" r:id="rId12"/>
    <p:sldId id="265" r:id="rId13"/>
    <p:sldId id="326" r:id="rId14"/>
    <p:sldId id="327" r:id="rId15"/>
    <p:sldId id="328" r:id="rId16"/>
    <p:sldId id="329" r:id="rId17"/>
    <p:sldId id="330" r:id="rId18"/>
    <p:sldId id="357" r:id="rId19"/>
    <p:sldId id="358" r:id="rId20"/>
    <p:sldId id="359" r:id="rId21"/>
    <p:sldId id="360" r:id="rId22"/>
    <p:sldId id="361" r:id="rId23"/>
    <p:sldId id="362" r:id="rId24"/>
    <p:sldId id="270" r:id="rId25"/>
    <p:sldId id="315" r:id="rId26"/>
    <p:sldId id="317" r:id="rId27"/>
    <p:sldId id="318" r:id="rId28"/>
    <p:sldId id="316" r:id="rId29"/>
    <p:sldId id="337" r:id="rId30"/>
    <p:sldId id="273" r:id="rId31"/>
    <p:sldId id="343" r:id="rId32"/>
    <p:sldId id="344" r:id="rId33"/>
    <p:sldId id="275" r:id="rId34"/>
  </p:sldIdLst>
  <p:sldSz cx="9144000" cy="6858000" type="screen4x3"/>
  <p:notesSz cx="6742113" cy="987266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2019-001" initials="C" lastIdx="0" clrIdx="0">
    <p:extLst>
      <p:ext uri="{19B8F6BF-5375-455C-9EA6-DF929625EA0E}">
        <p15:presenceInfo xmlns:p15="http://schemas.microsoft.com/office/powerpoint/2012/main" userId="C2019-00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CCCCFF"/>
    <a:srgbClr val="3333CC"/>
    <a:srgbClr val="FF3399"/>
    <a:srgbClr val="CCECFF"/>
    <a:srgbClr val="A1D0D5"/>
    <a:srgbClr val="533993"/>
    <a:srgbClr val="6666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70963" autoAdjust="0"/>
  </p:normalViewPr>
  <p:slideViewPr>
    <p:cSldViewPr>
      <p:cViewPr varScale="1">
        <p:scale>
          <a:sx n="82" d="100"/>
          <a:sy n="82" d="100"/>
        </p:scale>
        <p:origin x="220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29113-7A70-4E0E-B036-871C49B835F1}" type="doc">
      <dgm:prSet loTypeId="urn:microsoft.com/office/officeart/2005/8/layout/hProcess6" loCatId="process" qsTypeId="urn:microsoft.com/office/officeart/2005/8/quickstyle/simple1" qsCatId="simple" csTypeId="urn:microsoft.com/office/officeart/2005/8/colors/accent1_1" csCatId="accent1" phldr="1"/>
      <dgm:spPr/>
      <dgm:t>
        <a:bodyPr rtlCol="0"/>
        <a:lstStyle/>
        <a:p>
          <a:pPr rtl="0"/>
          <a:endParaRPr lang="en-US"/>
        </a:p>
      </dgm:t>
    </dgm:pt>
    <dgm:pt modelId="{A6406C01-7E83-4650-8EF5-394419DCB348}">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打ち合わせ</a:t>
          </a:r>
        </a:p>
      </dgm:t>
      <dgm:extLst>
        <a:ext uri="{E40237B7-FDA0-4F09-8148-C483321AD2D9}">
          <dgm14:cNvPr xmlns:dgm14="http://schemas.microsoft.com/office/drawing/2010/diagram" id="0" name="" title="Step 1 title"/>
        </a:ext>
      </dgm:extLst>
    </dgm:pt>
    <dgm:pt modelId="{2586B3BB-DA8B-42DF-AC9A-77CE21607FD0}" type="parTrans" cxnId="{4D956F8D-5727-488A-93AF-F33602655A44}">
      <dgm:prSet/>
      <dgm:spPr/>
      <dgm:t>
        <a:bodyPr rtlCol="0"/>
        <a:lstStyle/>
        <a:p>
          <a:pPr rtl="0"/>
          <a:endParaRPr lang="en-US"/>
        </a:p>
      </dgm:t>
    </dgm:pt>
    <dgm:pt modelId="{7C5B61F0-A4F6-4FCA-B552-36151F31051E}" type="sibTrans" cxnId="{4D956F8D-5727-488A-93AF-F33602655A44}">
      <dgm:prSet/>
      <dgm:spPr/>
      <dgm:t>
        <a:bodyPr rtlCol="0"/>
        <a:lstStyle/>
        <a:p>
          <a:pPr rtl="0"/>
          <a:endParaRPr lang="en-US"/>
        </a:p>
      </dgm:t>
    </dgm:pt>
    <dgm:pt modelId="{E4E9F0D0-FF23-4B59-9B97-973BCBE5DC65}">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メンタルサポートチームの結成</a:t>
          </a:r>
        </a:p>
      </dgm:t>
      <dgm:extLst>
        <a:ext uri="{E40237B7-FDA0-4F09-8148-C483321AD2D9}">
          <dgm14:cNvPr xmlns:dgm14="http://schemas.microsoft.com/office/drawing/2010/diagram" id="0" name="" title="Step 1 - task description"/>
        </a:ext>
      </dgm:extLst>
    </dgm:pt>
    <dgm:pt modelId="{E9237435-F938-45D4-8BF4-6D5D4DFF850F}" type="parTrans" cxnId="{37A3A996-9723-4BDB-8959-9D9B7799BD9A}">
      <dgm:prSet/>
      <dgm:spPr/>
      <dgm:t>
        <a:bodyPr rtlCol="0"/>
        <a:lstStyle/>
        <a:p>
          <a:pPr rtl="0"/>
          <a:endParaRPr lang="en-US"/>
        </a:p>
      </dgm:t>
    </dgm:pt>
    <dgm:pt modelId="{D32B195A-7CAD-474B-B79C-BE4BB171E742}" type="sibTrans" cxnId="{37A3A996-9723-4BDB-8959-9D9B7799BD9A}">
      <dgm:prSet/>
      <dgm:spPr/>
      <dgm:t>
        <a:bodyPr rtlCol="0"/>
        <a:lstStyle/>
        <a:p>
          <a:pPr rtl="0"/>
          <a:endParaRPr lang="en-US"/>
        </a:p>
      </dgm:t>
    </dgm:pt>
    <dgm:pt modelId="{5D952622-A79E-41E4-BBC2-6212DEFFA91C}">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支援の実施</a:t>
          </a:r>
        </a:p>
      </dgm:t>
      <dgm:extLst>
        <a:ext uri="{E40237B7-FDA0-4F09-8148-C483321AD2D9}">
          <dgm14:cNvPr xmlns:dgm14="http://schemas.microsoft.com/office/drawing/2010/diagram" id="0" name="" title="Step 2 title"/>
        </a:ext>
      </dgm:extLst>
    </dgm:pt>
    <dgm:pt modelId="{10627A68-BE4B-4A4A-9EC9-4CFEF1E4DF39}" type="parTrans" cxnId="{A22BDB9A-90BB-4DA2-8850-00D4F1D3B898}">
      <dgm:prSet/>
      <dgm:spPr/>
      <dgm:t>
        <a:bodyPr rtlCol="0"/>
        <a:lstStyle/>
        <a:p>
          <a:pPr rtl="0"/>
          <a:endParaRPr lang="en-US"/>
        </a:p>
      </dgm:t>
    </dgm:pt>
    <dgm:pt modelId="{092BAEF3-D9F2-476B-9A0B-6F14CC814529}" type="sibTrans" cxnId="{A22BDB9A-90BB-4DA2-8850-00D4F1D3B898}">
      <dgm:prSet/>
      <dgm:spPr/>
      <dgm:t>
        <a:bodyPr rtlCol="0"/>
        <a:lstStyle/>
        <a:p>
          <a:pPr rtl="0"/>
          <a:endParaRPr lang="en-US"/>
        </a:p>
      </dgm:t>
    </dgm:pt>
    <dgm:pt modelId="{5248D9DA-6444-46F6-8D28-C8BB2253AAD1}">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週</a:t>
          </a:r>
          <a:r>
            <a:rPr lang="en-US" altLang="ja-JP" sz="2000" b="1" noProof="0" dirty="0">
              <a:latin typeface="UD デジタル 教科書体 NP-R" panose="02020400000000000000" pitchFamily="18" charset="-128"/>
              <a:ea typeface="UD デジタル 教科書体 NP-R" panose="02020400000000000000" pitchFamily="18" charset="-128"/>
            </a:rPr>
            <a:t>1</a:t>
          </a:r>
          <a:r>
            <a:rPr lang="ja-JP" altLang="en-US" sz="2000" b="1" noProof="0" dirty="0">
              <a:latin typeface="UD デジタル 教科書体 NP-R" panose="02020400000000000000" pitchFamily="18" charset="-128"/>
              <a:ea typeface="UD デジタル 教科書体 NP-R" panose="02020400000000000000" pitchFamily="18" charset="-128"/>
            </a:rPr>
            <a:t>～</a:t>
          </a:r>
          <a:r>
            <a:rPr lang="en-US" altLang="ja-JP" sz="2000" b="1" noProof="0" dirty="0">
              <a:latin typeface="UD デジタル 教科書体 NP-R" panose="02020400000000000000" pitchFamily="18" charset="-128"/>
              <a:ea typeface="UD デジタル 教科書体 NP-R" panose="02020400000000000000" pitchFamily="18" charset="-128"/>
            </a:rPr>
            <a:t>2</a:t>
          </a:r>
          <a:r>
            <a:rPr lang="ja-JP" altLang="en-US" sz="2000" b="1" noProof="0" dirty="0">
              <a:latin typeface="UD デジタル 教科書体 NP-R" panose="02020400000000000000" pitchFamily="18" charset="-128"/>
              <a:ea typeface="UD デジタル 教科書体 NP-R" panose="02020400000000000000" pitchFamily="18" charset="-128"/>
            </a:rPr>
            <a:t>回支援の実施</a:t>
          </a:r>
        </a:p>
      </dgm:t>
      <dgm:extLst>
        <a:ext uri="{E40237B7-FDA0-4F09-8148-C483321AD2D9}">
          <dgm14:cNvPr xmlns:dgm14="http://schemas.microsoft.com/office/drawing/2010/diagram" id="0" name="" title="Step 2 - task description"/>
        </a:ext>
      </dgm:extLst>
    </dgm:pt>
    <dgm:pt modelId="{A8533F77-F094-4EDB-BCC7-35E0D6A46B71}" type="parTrans" cxnId="{35AF286C-A401-4C08-B8A3-F38B03322BD8}">
      <dgm:prSet/>
      <dgm:spPr/>
      <dgm:t>
        <a:bodyPr rtlCol="0"/>
        <a:lstStyle/>
        <a:p>
          <a:pPr rtl="0"/>
          <a:endParaRPr lang="en-US"/>
        </a:p>
      </dgm:t>
    </dgm:pt>
    <dgm:pt modelId="{011B552E-515A-4C41-B810-0D2552861422}" type="sibTrans" cxnId="{35AF286C-A401-4C08-B8A3-F38B03322BD8}">
      <dgm:prSet/>
      <dgm:spPr/>
      <dgm:t>
        <a:bodyPr rtlCol="0"/>
        <a:lstStyle/>
        <a:p>
          <a:pPr rtl="0"/>
          <a:endParaRPr lang="en-US"/>
        </a:p>
      </dgm:t>
    </dgm:pt>
    <dgm:pt modelId="{50706FFE-8A00-485D-9FF7-8D310692C602}">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情報の共有</a:t>
          </a:r>
        </a:p>
      </dgm:t>
      <dgm:extLst>
        <a:ext uri="{E40237B7-FDA0-4F09-8148-C483321AD2D9}">
          <dgm14:cNvPr xmlns:dgm14="http://schemas.microsoft.com/office/drawing/2010/diagram" id="0" name="" title="Step 3 title"/>
        </a:ext>
      </dgm:extLst>
    </dgm:pt>
    <dgm:pt modelId="{EF44BD91-19A4-424B-BA32-4A5492B6E40B}" type="parTrans" cxnId="{7599CECE-5293-4C57-A979-D096C99254C7}">
      <dgm:prSet/>
      <dgm:spPr/>
      <dgm:t>
        <a:bodyPr rtlCol="0"/>
        <a:lstStyle/>
        <a:p>
          <a:pPr rtl="0"/>
          <a:endParaRPr lang="en-US"/>
        </a:p>
      </dgm:t>
    </dgm:pt>
    <dgm:pt modelId="{CD03DFF4-D962-46D6-AFFA-2A87FD08403E}" type="sibTrans" cxnId="{7599CECE-5293-4C57-A979-D096C99254C7}">
      <dgm:prSet/>
      <dgm:spPr/>
      <dgm:t>
        <a:bodyPr rtlCol="0"/>
        <a:lstStyle/>
        <a:p>
          <a:pPr rtl="0"/>
          <a:endParaRPr lang="en-US"/>
        </a:p>
      </dgm:t>
    </dgm:pt>
    <dgm:pt modelId="{3A9B5D84-CB00-4BC9-ADB2-5CF832F36763}">
      <dgm:prSet phldrT="[Text]" custT="1"/>
      <dgm:spPr/>
      <dgm:t>
        <a:bodyPr rtlCol="0"/>
        <a:lstStyle/>
        <a:p>
          <a:pPr rtl="0"/>
          <a:r>
            <a:rPr lang="ja-JP" altLang="en-US" sz="2000" b="1" noProof="0" dirty="0">
              <a:latin typeface="UD デジタル 教科書体 NP-R" panose="02020400000000000000" pitchFamily="18" charset="-128"/>
              <a:ea typeface="UD デジタル 教科書体 NP-R" panose="02020400000000000000" pitchFamily="18" charset="-128"/>
            </a:rPr>
            <a:t>情報の共有と連携</a:t>
          </a:r>
        </a:p>
      </dgm:t>
      <dgm:extLst>
        <a:ext uri="{E40237B7-FDA0-4F09-8148-C483321AD2D9}">
          <dgm14:cNvPr xmlns:dgm14="http://schemas.microsoft.com/office/drawing/2010/diagram" id="0" name="" title="Step 3 - task description"/>
        </a:ext>
      </dgm:extLst>
    </dgm:pt>
    <dgm:pt modelId="{BD57EC4A-052D-4824-8820-064BAC997A9B}" type="parTrans" cxnId="{11A0AF47-4BCA-470E-92BF-7B388FFB0DE8}">
      <dgm:prSet/>
      <dgm:spPr/>
      <dgm:t>
        <a:bodyPr rtlCol="0"/>
        <a:lstStyle/>
        <a:p>
          <a:pPr rtl="0"/>
          <a:endParaRPr lang="en-US"/>
        </a:p>
      </dgm:t>
    </dgm:pt>
    <dgm:pt modelId="{98E878CF-4A49-4E76-BD23-AE7C5290BAFD}" type="sibTrans" cxnId="{11A0AF47-4BCA-470E-92BF-7B388FFB0DE8}">
      <dgm:prSet/>
      <dgm:spPr/>
      <dgm:t>
        <a:bodyPr rtlCol="0"/>
        <a:lstStyle/>
        <a:p>
          <a:pPr rtl="0"/>
          <a:endParaRPr lang="en-US"/>
        </a:p>
      </dgm:t>
    </dgm:pt>
    <dgm:pt modelId="{8734DFB3-ADD8-4FD2-87D8-1981AA0ADD0B}" type="pres">
      <dgm:prSet presAssocID="{FBA29113-7A70-4E0E-B036-871C49B835F1}" presName="theList" presStyleCnt="0">
        <dgm:presLayoutVars>
          <dgm:dir/>
          <dgm:animLvl val="lvl"/>
          <dgm:resizeHandles val="exact"/>
        </dgm:presLayoutVars>
      </dgm:prSet>
      <dgm:spPr/>
      <dgm:t>
        <a:bodyPr/>
        <a:lstStyle/>
        <a:p>
          <a:endParaRPr kumimoji="1" lang="ja-JP" altLang="en-US"/>
        </a:p>
      </dgm:t>
    </dgm:pt>
    <dgm:pt modelId="{5C04AEFB-7132-4B28-A7D3-862245070A8D}" type="pres">
      <dgm:prSet presAssocID="{A6406C01-7E83-4650-8EF5-394419DCB348}" presName="compNode" presStyleCnt="0"/>
      <dgm:spPr/>
    </dgm:pt>
    <dgm:pt modelId="{358F74AC-FC7D-465B-BD12-B6CCC00F3D29}" type="pres">
      <dgm:prSet presAssocID="{A6406C01-7E83-4650-8EF5-394419DCB348}" presName="noGeometry" presStyleCnt="0"/>
      <dgm:spPr/>
    </dgm:pt>
    <dgm:pt modelId="{610B5FFC-C0C9-444C-9F7A-14D1B54F604D}" type="pres">
      <dgm:prSet presAssocID="{A6406C01-7E83-4650-8EF5-394419DCB348}" presName="childTextVisible" presStyleLbl="bgAccFollowNode1" presStyleIdx="0" presStyleCnt="3">
        <dgm:presLayoutVars>
          <dgm:bulletEnabled val="1"/>
        </dgm:presLayoutVars>
      </dgm:prSet>
      <dgm:spPr/>
      <dgm:t>
        <a:bodyPr/>
        <a:lstStyle/>
        <a:p>
          <a:endParaRPr kumimoji="1" lang="ja-JP" altLang="en-US"/>
        </a:p>
      </dgm:t>
    </dgm:pt>
    <dgm:pt modelId="{FB705FC1-639E-4064-8E9A-A79870DE5273}" type="pres">
      <dgm:prSet presAssocID="{A6406C01-7E83-4650-8EF5-394419DCB348}" presName="childTextHidden" presStyleLbl="bgAccFollowNode1" presStyleIdx="0" presStyleCnt="3"/>
      <dgm:spPr/>
      <dgm:t>
        <a:bodyPr/>
        <a:lstStyle/>
        <a:p>
          <a:endParaRPr kumimoji="1" lang="ja-JP" altLang="en-US"/>
        </a:p>
      </dgm:t>
    </dgm:pt>
    <dgm:pt modelId="{47DA5750-48DC-4E4F-815D-0B05DBC30DAB}" type="pres">
      <dgm:prSet presAssocID="{A6406C01-7E83-4650-8EF5-394419DCB348}" presName="parentText" presStyleLbl="node1" presStyleIdx="0" presStyleCnt="3">
        <dgm:presLayoutVars>
          <dgm:chMax val="1"/>
          <dgm:bulletEnabled val="1"/>
        </dgm:presLayoutVars>
      </dgm:prSet>
      <dgm:spPr/>
      <dgm:t>
        <a:bodyPr/>
        <a:lstStyle/>
        <a:p>
          <a:endParaRPr kumimoji="1" lang="ja-JP" altLang="en-US"/>
        </a:p>
      </dgm:t>
    </dgm:pt>
    <dgm:pt modelId="{6319C676-A7DE-4777-9BB4-3B6D30ED3F5C}" type="pres">
      <dgm:prSet presAssocID="{A6406C01-7E83-4650-8EF5-394419DCB348}" presName="aSpace" presStyleCnt="0"/>
      <dgm:spPr/>
    </dgm:pt>
    <dgm:pt modelId="{CA708D38-D093-4C16-A955-CF2CAC7F0A99}" type="pres">
      <dgm:prSet presAssocID="{5D952622-A79E-41E4-BBC2-6212DEFFA91C}" presName="compNode" presStyleCnt="0"/>
      <dgm:spPr/>
    </dgm:pt>
    <dgm:pt modelId="{6F3066E9-E96F-489D-8A4B-6D55FBE389F2}" type="pres">
      <dgm:prSet presAssocID="{5D952622-A79E-41E4-BBC2-6212DEFFA91C}" presName="noGeometry" presStyleCnt="0"/>
      <dgm:spPr/>
    </dgm:pt>
    <dgm:pt modelId="{00D2DC2C-7CA2-4A4B-B66D-3DDCAB7DC8E9}" type="pres">
      <dgm:prSet presAssocID="{5D952622-A79E-41E4-BBC2-6212DEFFA91C}" presName="childTextVisible" presStyleLbl="bgAccFollowNode1" presStyleIdx="1" presStyleCnt="3">
        <dgm:presLayoutVars>
          <dgm:bulletEnabled val="1"/>
        </dgm:presLayoutVars>
      </dgm:prSet>
      <dgm:spPr/>
      <dgm:t>
        <a:bodyPr/>
        <a:lstStyle/>
        <a:p>
          <a:endParaRPr kumimoji="1" lang="ja-JP" altLang="en-US"/>
        </a:p>
      </dgm:t>
    </dgm:pt>
    <dgm:pt modelId="{072FB640-0A28-40E8-9C0C-86BAF45C6EF0}" type="pres">
      <dgm:prSet presAssocID="{5D952622-A79E-41E4-BBC2-6212DEFFA91C}" presName="childTextHidden" presStyleLbl="bgAccFollowNode1" presStyleIdx="1" presStyleCnt="3"/>
      <dgm:spPr/>
      <dgm:t>
        <a:bodyPr/>
        <a:lstStyle/>
        <a:p>
          <a:endParaRPr kumimoji="1" lang="ja-JP" altLang="en-US"/>
        </a:p>
      </dgm:t>
    </dgm:pt>
    <dgm:pt modelId="{EE8733A1-7662-4D0A-B39E-2218596CC81C}" type="pres">
      <dgm:prSet presAssocID="{5D952622-A79E-41E4-BBC2-6212DEFFA91C}" presName="parentText" presStyleLbl="node1" presStyleIdx="1" presStyleCnt="3" custLinFactNeighborX="-2015" custLinFactNeighborY="-1343">
        <dgm:presLayoutVars>
          <dgm:chMax val="1"/>
          <dgm:bulletEnabled val="1"/>
        </dgm:presLayoutVars>
      </dgm:prSet>
      <dgm:spPr/>
      <dgm:t>
        <a:bodyPr/>
        <a:lstStyle/>
        <a:p>
          <a:endParaRPr kumimoji="1" lang="ja-JP" altLang="en-US"/>
        </a:p>
      </dgm:t>
    </dgm:pt>
    <dgm:pt modelId="{E0D7C734-E391-436F-996C-E60442F50A17}" type="pres">
      <dgm:prSet presAssocID="{5D952622-A79E-41E4-BBC2-6212DEFFA91C}" presName="aSpace" presStyleCnt="0"/>
      <dgm:spPr/>
    </dgm:pt>
    <dgm:pt modelId="{E8F3A685-8F9F-4BAC-8C8B-A1DE5AA41F3A}" type="pres">
      <dgm:prSet presAssocID="{50706FFE-8A00-485D-9FF7-8D310692C602}" presName="compNode" presStyleCnt="0"/>
      <dgm:spPr/>
    </dgm:pt>
    <dgm:pt modelId="{84BFA617-6CAF-4DA9-A086-82BCA61093BE}" type="pres">
      <dgm:prSet presAssocID="{50706FFE-8A00-485D-9FF7-8D310692C602}" presName="noGeometry" presStyleCnt="0"/>
      <dgm:spPr/>
    </dgm:pt>
    <dgm:pt modelId="{4BF699B1-BE15-42D1-9784-AA33CF29870E}" type="pres">
      <dgm:prSet presAssocID="{50706FFE-8A00-485D-9FF7-8D310692C602}" presName="childTextVisible" presStyleLbl="bgAccFollowNode1" presStyleIdx="2" presStyleCnt="3">
        <dgm:presLayoutVars>
          <dgm:bulletEnabled val="1"/>
        </dgm:presLayoutVars>
      </dgm:prSet>
      <dgm:spPr/>
      <dgm:t>
        <a:bodyPr/>
        <a:lstStyle/>
        <a:p>
          <a:endParaRPr kumimoji="1" lang="ja-JP" altLang="en-US"/>
        </a:p>
      </dgm:t>
    </dgm:pt>
    <dgm:pt modelId="{F0925EF4-86E2-4748-BA70-94AAF55AB064}" type="pres">
      <dgm:prSet presAssocID="{50706FFE-8A00-485D-9FF7-8D310692C602}" presName="childTextHidden" presStyleLbl="bgAccFollowNode1" presStyleIdx="2" presStyleCnt="3"/>
      <dgm:spPr/>
      <dgm:t>
        <a:bodyPr/>
        <a:lstStyle/>
        <a:p>
          <a:endParaRPr kumimoji="1" lang="ja-JP" altLang="en-US"/>
        </a:p>
      </dgm:t>
    </dgm:pt>
    <dgm:pt modelId="{78E9A4E4-18A9-4B73-8007-A63A71C71937}" type="pres">
      <dgm:prSet presAssocID="{50706FFE-8A00-485D-9FF7-8D310692C602}" presName="parentText" presStyleLbl="node1" presStyleIdx="2" presStyleCnt="3">
        <dgm:presLayoutVars>
          <dgm:chMax val="1"/>
          <dgm:bulletEnabled val="1"/>
        </dgm:presLayoutVars>
      </dgm:prSet>
      <dgm:spPr/>
      <dgm:t>
        <a:bodyPr/>
        <a:lstStyle/>
        <a:p>
          <a:endParaRPr kumimoji="1" lang="ja-JP" altLang="en-US"/>
        </a:p>
      </dgm:t>
    </dgm:pt>
  </dgm:ptLst>
  <dgm:cxnLst>
    <dgm:cxn modelId="{35AF286C-A401-4C08-B8A3-F38B03322BD8}" srcId="{5D952622-A79E-41E4-BBC2-6212DEFFA91C}" destId="{5248D9DA-6444-46F6-8D28-C8BB2253AAD1}" srcOrd="0" destOrd="0" parTransId="{A8533F77-F094-4EDB-BCC7-35E0D6A46B71}" sibTransId="{011B552E-515A-4C41-B810-0D2552861422}"/>
    <dgm:cxn modelId="{11A0AF47-4BCA-470E-92BF-7B388FFB0DE8}" srcId="{50706FFE-8A00-485D-9FF7-8D310692C602}" destId="{3A9B5D84-CB00-4BC9-ADB2-5CF832F36763}" srcOrd="0" destOrd="0" parTransId="{BD57EC4A-052D-4824-8820-064BAC997A9B}" sibTransId="{98E878CF-4A49-4E76-BD23-AE7C5290BAFD}"/>
    <dgm:cxn modelId="{A22BDB9A-90BB-4DA2-8850-00D4F1D3B898}" srcId="{FBA29113-7A70-4E0E-B036-871C49B835F1}" destId="{5D952622-A79E-41E4-BBC2-6212DEFFA91C}" srcOrd="1" destOrd="0" parTransId="{10627A68-BE4B-4A4A-9EC9-4CFEF1E4DF39}" sibTransId="{092BAEF3-D9F2-476B-9A0B-6F14CC814529}"/>
    <dgm:cxn modelId="{BA539253-48E3-447C-8770-C31D10399C4A}" type="presOf" srcId="{50706FFE-8A00-485D-9FF7-8D310692C602}" destId="{78E9A4E4-18A9-4B73-8007-A63A71C71937}" srcOrd="0" destOrd="0" presId="urn:microsoft.com/office/officeart/2005/8/layout/hProcess6"/>
    <dgm:cxn modelId="{31498E67-CEA0-4571-B7AB-26A2113144F6}" type="presOf" srcId="{FBA29113-7A70-4E0E-B036-871C49B835F1}" destId="{8734DFB3-ADD8-4FD2-87D8-1981AA0ADD0B}" srcOrd="0" destOrd="0" presId="urn:microsoft.com/office/officeart/2005/8/layout/hProcess6"/>
    <dgm:cxn modelId="{37A3A996-9723-4BDB-8959-9D9B7799BD9A}" srcId="{A6406C01-7E83-4650-8EF5-394419DCB348}" destId="{E4E9F0D0-FF23-4B59-9B97-973BCBE5DC65}" srcOrd="0" destOrd="0" parTransId="{E9237435-F938-45D4-8BF4-6D5D4DFF850F}" sibTransId="{D32B195A-7CAD-474B-B79C-BE4BB171E742}"/>
    <dgm:cxn modelId="{AE4FA1B2-1FFD-4999-BFB4-0E2A9E4BEBBB}" type="presOf" srcId="{5248D9DA-6444-46F6-8D28-C8BB2253AAD1}" destId="{00D2DC2C-7CA2-4A4B-B66D-3DDCAB7DC8E9}" srcOrd="0" destOrd="0" presId="urn:microsoft.com/office/officeart/2005/8/layout/hProcess6"/>
    <dgm:cxn modelId="{99E34304-5770-4691-A3EE-6A7C8B9ACD53}" type="presOf" srcId="{E4E9F0D0-FF23-4B59-9B97-973BCBE5DC65}" destId="{610B5FFC-C0C9-444C-9F7A-14D1B54F604D}" srcOrd="0" destOrd="0" presId="urn:microsoft.com/office/officeart/2005/8/layout/hProcess6"/>
    <dgm:cxn modelId="{81ACEA16-295B-4802-A889-1DC375F525AB}" type="presOf" srcId="{A6406C01-7E83-4650-8EF5-394419DCB348}" destId="{47DA5750-48DC-4E4F-815D-0B05DBC30DAB}" srcOrd="0" destOrd="0" presId="urn:microsoft.com/office/officeart/2005/8/layout/hProcess6"/>
    <dgm:cxn modelId="{4D956F8D-5727-488A-93AF-F33602655A44}" srcId="{FBA29113-7A70-4E0E-B036-871C49B835F1}" destId="{A6406C01-7E83-4650-8EF5-394419DCB348}" srcOrd="0" destOrd="0" parTransId="{2586B3BB-DA8B-42DF-AC9A-77CE21607FD0}" sibTransId="{7C5B61F0-A4F6-4FCA-B552-36151F31051E}"/>
    <dgm:cxn modelId="{7599CECE-5293-4C57-A979-D096C99254C7}" srcId="{FBA29113-7A70-4E0E-B036-871C49B835F1}" destId="{50706FFE-8A00-485D-9FF7-8D310692C602}" srcOrd="2" destOrd="0" parTransId="{EF44BD91-19A4-424B-BA32-4A5492B6E40B}" sibTransId="{CD03DFF4-D962-46D6-AFFA-2A87FD08403E}"/>
    <dgm:cxn modelId="{019AA969-1A2B-48C0-B7C9-005E817BC2CB}" type="presOf" srcId="{E4E9F0D0-FF23-4B59-9B97-973BCBE5DC65}" destId="{FB705FC1-639E-4064-8E9A-A79870DE5273}" srcOrd="1" destOrd="0" presId="urn:microsoft.com/office/officeart/2005/8/layout/hProcess6"/>
    <dgm:cxn modelId="{F36BB86E-E9BB-4DBF-9DFE-F8050046ED1F}" type="presOf" srcId="{3A9B5D84-CB00-4BC9-ADB2-5CF832F36763}" destId="{4BF699B1-BE15-42D1-9784-AA33CF29870E}" srcOrd="0" destOrd="0" presId="urn:microsoft.com/office/officeart/2005/8/layout/hProcess6"/>
    <dgm:cxn modelId="{D2E26D7D-A939-4166-987B-3E9E5A080266}" type="presOf" srcId="{3A9B5D84-CB00-4BC9-ADB2-5CF832F36763}" destId="{F0925EF4-86E2-4748-BA70-94AAF55AB064}" srcOrd="1" destOrd="0" presId="urn:microsoft.com/office/officeart/2005/8/layout/hProcess6"/>
    <dgm:cxn modelId="{130B0544-2388-4104-A721-8D29E7C77420}" type="presOf" srcId="{5D952622-A79E-41E4-BBC2-6212DEFFA91C}" destId="{EE8733A1-7662-4D0A-B39E-2218596CC81C}" srcOrd="0" destOrd="0" presId="urn:microsoft.com/office/officeart/2005/8/layout/hProcess6"/>
    <dgm:cxn modelId="{E23D729A-C2FC-40CD-8A08-F5EBB66CF80B}" type="presOf" srcId="{5248D9DA-6444-46F6-8D28-C8BB2253AAD1}" destId="{072FB640-0A28-40E8-9C0C-86BAF45C6EF0}" srcOrd="1" destOrd="0" presId="urn:microsoft.com/office/officeart/2005/8/layout/hProcess6"/>
    <dgm:cxn modelId="{FF0D50D3-9477-4407-8F44-B60B9728DED7}" type="presParOf" srcId="{8734DFB3-ADD8-4FD2-87D8-1981AA0ADD0B}" destId="{5C04AEFB-7132-4B28-A7D3-862245070A8D}" srcOrd="0" destOrd="0" presId="urn:microsoft.com/office/officeart/2005/8/layout/hProcess6"/>
    <dgm:cxn modelId="{126CE751-65CF-4E60-902C-2D0B01478834}" type="presParOf" srcId="{5C04AEFB-7132-4B28-A7D3-862245070A8D}" destId="{358F74AC-FC7D-465B-BD12-B6CCC00F3D29}" srcOrd="0" destOrd="0" presId="urn:microsoft.com/office/officeart/2005/8/layout/hProcess6"/>
    <dgm:cxn modelId="{C6915109-771C-43AE-A4C7-A411D8E5978F}" type="presParOf" srcId="{5C04AEFB-7132-4B28-A7D3-862245070A8D}" destId="{610B5FFC-C0C9-444C-9F7A-14D1B54F604D}" srcOrd="1" destOrd="0" presId="urn:microsoft.com/office/officeart/2005/8/layout/hProcess6"/>
    <dgm:cxn modelId="{954FE73F-9595-47D0-9AB9-6EB7EDC39F8E}" type="presParOf" srcId="{5C04AEFB-7132-4B28-A7D3-862245070A8D}" destId="{FB705FC1-639E-4064-8E9A-A79870DE5273}" srcOrd="2" destOrd="0" presId="urn:microsoft.com/office/officeart/2005/8/layout/hProcess6"/>
    <dgm:cxn modelId="{362B7B1C-776A-481A-B10E-B2136C044DB5}" type="presParOf" srcId="{5C04AEFB-7132-4B28-A7D3-862245070A8D}" destId="{47DA5750-48DC-4E4F-815D-0B05DBC30DAB}" srcOrd="3" destOrd="0" presId="urn:microsoft.com/office/officeart/2005/8/layout/hProcess6"/>
    <dgm:cxn modelId="{AB361918-49A4-4458-A6B4-A38162139DB4}" type="presParOf" srcId="{8734DFB3-ADD8-4FD2-87D8-1981AA0ADD0B}" destId="{6319C676-A7DE-4777-9BB4-3B6D30ED3F5C}" srcOrd="1" destOrd="0" presId="urn:microsoft.com/office/officeart/2005/8/layout/hProcess6"/>
    <dgm:cxn modelId="{3E32ED31-FAFA-41FB-A502-0C9269827B55}" type="presParOf" srcId="{8734DFB3-ADD8-4FD2-87D8-1981AA0ADD0B}" destId="{CA708D38-D093-4C16-A955-CF2CAC7F0A99}" srcOrd="2" destOrd="0" presId="urn:microsoft.com/office/officeart/2005/8/layout/hProcess6"/>
    <dgm:cxn modelId="{38B5F8BF-C6A8-4D51-8681-B847070CD1C0}" type="presParOf" srcId="{CA708D38-D093-4C16-A955-CF2CAC7F0A99}" destId="{6F3066E9-E96F-489D-8A4B-6D55FBE389F2}" srcOrd="0" destOrd="0" presId="urn:microsoft.com/office/officeart/2005/8/layout/hProcess6"/>
    <dgm:cxn modelId="{B873A9F4-217E-473A-8D65-14527890AC34}" type="presParOf" srcId="{CA708D38-D093-4C16-A955-CF2CAC7F0A99}" destId="{00D2DC2C-7CA2-4A4B-B66D-3DDCAB7DC8E9}" srcOrd="1" destOrd="0" presId="urn:microsoft.com/office/officeart/2005/8/layout/hProcess6"/>
    <dgm:cxn modelId="{F573A08D-1388-4362-9D10-155655876363}" type="presParOf" srcId="{CA708D38-D093-4C16-A955-CF2CAC7F0A99}" destId="{072FB640-0A28-40E8-9C0C-86BAF45C6EF0}" srcOrd="2" destOrd="0" presId="urn:microsoft.com/office/officeart/2005/8/layout/hProcess6"/>
    <dgm:cxn modelId="{7ADF5CCF-F26A-45B5-9692-98B07AFD46A1}" type="presParOf" srcId="{CA708D38-D093-4C16-A955-CF2CAC7F0A99}" destId="{EE8733A1-7662-4D0A-B39E-2218596CC81C}" srcOrd="3" destOrd="0" presId="urn:microsoft.com/office/officeart/2005/8/layout/hProcess6"/>
    <dgm:cxn modelId="{985C18C8-95A3-4479-821C-610A2BAFFFF3}" type="presParOf" srcId="{8734DFB3-ADD8-4FD2-87D8-1981AA0ADD0B}" destId="{E0D7C734-E391-436F-996C-E60442F50A17}" srcOrd="3" destOrd="0" presId="urn:microsoft.com/office/officeart/2005/8/layout/hProcess6"/>
    <dgm:cxn modelId="{951CD7FA-A9B4-463F-BD0D-452C521FF523}" type="presParOf" srcId="{8734DFB3-ADD8-4FD2-87D8-1981AA0ADD0B}" destId="{E8F3A685-8F9F-4BAC-8C8B-A1DE5AA41F3A}" srcOrd="4" destOrd="0" presId="urn:microsoft.com/office/officeart/2005/8/layout/hProcess6"/>
    <dgm:cxn modelId="{E08D8862-B273-4AA6-9A90-754366CE4945}" type="presParOf" srcId="{E8F3A685-8F9F-4BAC-8C8B-A1DE5AA41F3A}" destId="{84BFA617-6CAF-4DA9-A086-82BCA61093BE}" srcOrd="0" destOrd="0" presId="urn:microsoft.com/office/officeart/2005/8/layout/hProcess6"/>
    <dgm:cxn modelId="{69392B4C-2A7B-41A4-A48C-35E312A6434A}" type="presParOf" srcId="{E8F3A685-8F9F-4BAC-8C8B-A1DE5AA41F3A}" destId="{4BF699B1-BE15-42D1-9784-AA33CF29870E}" srcOrd="1" destOrd="0" presId="urn:microsoft.com/office/officeart/2005/8/layout/hProcess6"/>
    <dgm:cxn modelId="{29F5DEAB-A9C8-47F8-A089-1585C323795A}" type="presParOf" srcId="{E8F3A685-8F9F-4BAC-8C8B-A1DE5AA41F3A}" destId="{F0925EF4-86E2-4748-BA70-94AAF55AB064}" srcOrd="2" destOrd="0" presId="urn:microsoft.com/office/officeart/2005/8/layout/hProcess6"/>
    <dgm:cxn modelId="{E9A57A1B-DDAF-4905-B46C-246DB5E9FB2A}" type="presParOf" srcId="{E8F3A685-8F9F-4BAC-8C8B-A1DE5AA41F3A}" destId="{78E9A4E4-18A9-4B73-8007-A63A71C71937}"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B5FFC-C0C9-444C-9F7A-14D1B54F604D}">
      <dsp:nvSpPr>
        <dsp:cNvPr id="0" name=""/>
        <dsp:cNvSpPr/>
      </dsp:nvSpPr>
      <dsp:spPr>
        <a:xfrm>
          <a:off x="584537" y="1503613"/>
          <a:ext cx="2320570" cy="2028470"/>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メンタルサポートチームの結成</a:t>
          </a:r>
        </a:p>
      </dsp:txBody>
      <dsp:txXfrm>
        <a:off x="1164680" y="1807884"/>
        <a:ext cx="1131278" cy="1419929"/>
      </dsp:txXfrm>
    </dsp:sp>
    <dsp:sp modelId="{47DA5750-48DC-4E4F-815D-0B05DBC30DAB}">
      <dsp:nvSpPr>
        <dsp:cNvPr id="0" name=""/>
        <dsp:cNvSpPr/>
      </dsp:nvSpPr>
      <dsp:spPr>
        <a:xfrm>
          <a:off x="4395" y="1937706"/>
          <a:ext cx="1160285" cy="116028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打ち合わせ</a:t>
          </a:r>
        </a:p>
      </dsp:txBody>
      <dsp:txXfrm>
        <a:off x="174315" y="2107626"/>
        <a:ext cx="820445" cy="820445"/>
      </dsp:txXfrm>
    </dsp:sp>
    <dsp:sp modelId="{00D2DC2C-7CA2-4A4B-B66D-3DDCAB7DC8E9}">
      <dsp:nvSpPr>
        <dsp:cNvPr id="0" name=""/>
        <dsp:cNvSpPr/>
      </dsp:nvSpPr>
      <dsp:spPr>
        <a:xfrm>
          <a:off x="3630286" y="1503613"/>
          <a:ext cx="2320570" cy="2028470"/>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週</a:t>
          </a:r>
          <a:r>
            <a:rPr lang="en-US" altLang="ja-JP" sz="2000" b="1" kern="1200" noProof="0" dirty="0">
              <a:latin typeface="UD デジタル 教科書体 NP-R" panose="02020400000000000000" pitchFamily="18" charset="-128"/>
              <a:ea typeface="UD デジタル 教科書体 NP-R" panose="02020400000000000000" pitchFamily="18" charset="-128"/>
            </a:rPr>
            <a:t>1</a:t>
          </a:r>
          <a:r>
            <a:rPr lang="ja-JP" altLang="en-US" sz="2000" b="1" kern="1200" noProof="0" dirty="0">
              <a:latin typeface="UD デジタル 教科書体 NP-R" panose="02020400000000000000" pitchFamily="18" charset="-128"/>
              <a:ea typeface="UD デジタル 教科書体 NP-R" panose="02020400000000000000" pitchFamily="18" charset="-128"/>
            </a:rPr>
            <a:t>～</a:t>
          </a:r>
          <a:r>
            <a:rPr lang="en-US" altLang="ja-JP" sz="2000" b="1" kern="1200" noProof="0" dirty="0">
              <a:latin typeface="UD デジタル 教科書体 NP-R" panose="02020400000000000000" pitchFamily="18" charset="-128"/>
              <a:ea typeface="UD デジタル 教科書体 NP-R" panose="02020400000000000000" pitchFamily="18" charset="-128"/>
            </a:rPr>
            <a:t>2</a:t>
          </a:r>
          <a:r>
            <a:rPr lang="ja-JP" altLang="en-US" sz="2000" b="1" kern="1200" noProof="0" dirty="0">
              <a:latin typeface="UD デジタル 教科書体 NP-R" panose="02020400000000000000" pitchFamily="18" charset="-128"/>
              <a:ea typeface="UD デジタル 教科書体 NP-R" panose="02020400000000000000" pitchFamily="18" charset="-128"/>
            </a:rPr>
            <a:t>回支援の実施</a:t>
          </a:r>
        </a:p>
      </dsp:txBody>
      <dsp:txXfrm>
        <a:off x="4210428" y="1807884"/>
        <a:ext cx="1131278" cy="1419929"/>
      </dsp:txXfrm>
    </dsp:sp>
    <dsp:sp modelId="{EE8733A1-7662-4D0A-B39E-2218596CC81C}">
      <dsp:nvSpPr>
        <dsp:cNvPr id="0" name=""/>
        <dsp:cNvSpPr/>
      </dsp:nvSpPr>
      <dsp:spPr>
        <a:xfrm>
          <a:off x="3026763" y="1922123"/>
          <a:ext cx="1160285" cy="116028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支援の実施</a:t>
          </a:r>
        </a:p>
      </dsp:txBody>
      <dsp:txXfrm>
        <a:off x="3196683" y="2092043"/>
        <a:ext cx="820445" cy="820445"/>
      </dsp:txXfrm>
    </dsp:sp>
    <dsp:sp modelId="{4BF699B1-BE15-42D1-9784-AA33CF29870E}">
      <dsp:nvSpPr>
        <dsp:cNvPr id="0" name=""/>
        <dsp:cNvSpPr/>
      </dsp:nvSpPr>
      <dsp:spPr>
        <a:xfrm>
          <a:off x="6676034" y="1503613"/>
          <a:ext cx="2320570" cy="2028470"/>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情報の共有と連携</a:t>
          </a:r>
        </a:p>
      </dsp:txBody>
      <dsp:txXfrm>
        <a:off x="7256177" y="1807884"/>
        <a:ext cx="1131278" cy="1419929"/>
      </dsp:txXfrm>
    </dsp:sp>
    <dsp:sp modelId="{78E9A4E4-18A9-4B73-8007-A63A71C71937}">
      <dsp:nvSpPr>
        <dsp:cNvPr id="0" name=""/>
        <dsp:cNvSpPr/>
      </dsp:nvSpPr>
      <dsp:spPr>
        <a:xfrm>
          <a:off x="6095892" y="1937706"/>
          <a:ext cx="1160285" cy="116028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rtlCol="0" anchor="ctr" anchorCtr="0">
          <a:noAutofit/>
        </a:bodyPr>
        <a:lstStyle/>
        <a:p>
          <a:pPr lvl="0" algn="ctr" defTabSz="889000" rtl="0">
            <a:lnSpc>
              <a:spcPct val="90000"/>
            </a:lnSpc>
            <a:spcBef>
              <a:spcPct val="0"/>
            </a:spcBef>
            <a:spcAft>
              <a:spcPct val="35000"/>
            </a:spcAft>
          </a:pPr>
          <a:r>
            <a:rPr lang="ja-JP" altLang="en-US" sz="2000" b="1" kern="1200" noProof="0" dirty="0">
              <a:latin typeface="UD デジタル 教科書体 NP-R" panose="02020400000000000000" pitchFamily="18" charset="-128"/>
              <a:ea typeface="UD デジタル 教科書体 NP-R" panose="02020400000000000000" pitchFamily="18" charset="-128"/>
            </a:rPr>
            <a:t>情報の共有</a:t>
          </a:r>
        </a:p>
      </dsp:txBody>
      <dsp:txXfrm>
        <a:off x="6265812" y="2107626"/>
        <a:ext cx="820445" cy="8204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21582" cy="495348"/>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8970" y="2"/>
            <a:ext cx="2921582" cy="495348"/>
          </a:xfrm>
          <a:prstGeom prst="rect">
            <a:avLst/>
          </a:prstGeom>
        </p:spPr>
        <p:txBody>
          <a:bodyPr vert="horz" lIns="91431" tIns="45715" rIns="91431" bIns="45715" rtlCol="0"/>
          <a:lstStyle>
            <a:lvl1pPr algn="r">
              <a:defRPr sz="1200"/>
            </a:lvl1pPr>
          </a:lstStyle>
          <a:p>
            <a:r>
              <a:rPr kumimoji="1" lang="en-US" altLang="ja-JP"/>
              <a:t>2016/11/17</a:t>
            </a:r>
            <a:endParaRPr kumimoji="1" lang="ja-JP" altLang="en-US"/>
          </a:p>
        </p:txBody>
      </p:sp>
      <p:sp>
        <p:nvSpPr>
          <p:cNvPr id="4" name="フッター プレースホルダー 3"/>
          <p:cNvSpPr>
            <a:spLocks noGrp="1"/>
          </p:cNvSpPr>
          <p:nvPr>
            <p:ph type="ftr" sz="quarter" idx="2"/>
          </p:nvPr>
        </p:nvSpPr>
        <p:spPr>
          <a:xfrm>
            <a:off x="0" y="9377316"/>
            <a:ext cx="2921582" cy="495347"/>
          </a:xfrm>
          <a:prstGeom prst="rect">
            <a:avLst/>
          </a:prstGeom>
        </p:spPr>
        <p:txBody>
          <a:bodyPr vert="horz" lIns="91431" tIns="45715" rIns="91431"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8970" y="9377316"/>
            <a:ext cx="2921582" cy="495347"/>
          </a:xfrm>
          <a:prstGeom prst="rect">
            <a:avLst/>
          </a:prstGeom>
        </p:spPr>
        <p:txBody>
          <a:bodyPr vert="horz" lIns="91431" tIns="45715" rIns="91431" bIns="45715" rtlCol="0" anchor="b"/>
          <a:lstStyle>
            <a:lvl1pPr algn="r">
              <a:defRPr sz="1200"/>
            </a:lvl1pPr>
          </a:lstStyle>
          <a:p>
            <a:fld id="{73A9561F-7BC3-420E-B795-053C92B00A5E}" type="slidenum">
              <a:rPr kumimoji="1" lang="ja-JP" altLang="en-US" smtClean="0"/>
              <a:t>‹#›</a:t>
            </a:fld>
            <a:endParaRPr kumimoji="1" lang="ja-JP" altLang="en-US"/>
          </a:p>
        </p:txBody>
      </p:sp>
    </p:spTree>
    <p:extLst>
      <p:ext uri="{BB962C8B-B14F-4D97-AF65-F5344CB8AC3E}">
        <p14:creationId xmlns:p14="http://schemas.microsoft.com/office/powerpoint/2010/main" val="338169989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3634"/>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0" y="0"/>
            <a:ext cx="2921582" cy="493634"/>
          </a:xfrm>
          <a:prstGeom prst="rect">
            <a:avLst/>
          </a:prstGeom>
        </p:spPr>
        <p:txBody>
          <a:bodyPr vert="horz" lIns="91431" tIns="45715" rIns="91431" bIns="45715" rtlCol="0"/>
          <a:lstStyle>
            <a:lvl1pPr algn="r">
              <a:defRPr sz="1200"/>
            </a:lvl1pPr>
          </a:lstStyle>
          <a:p>
            <a:r>
              <a:rPr kumimoji="1" lang="en-US" altLang="ja-JP"/>
              <a:t>2016/11/17</a:t>
            </a:r>
            <a:endParaRPr kumimoji="1" lang="ja-JP" altLang="en-US"/>
          </a:p>
        </p:txBody>
      </p:sp>
      <p:sp>
        <p:nvSpPr>
          <p:cNvPr id="4" name="スライド イメージ プレースホルダー 3"/>
          <p:cNvSpPr>
            <a:spLocks noGrp="1" noRot="1" noChangeAspect="1"/>
          </p:cNvSpPr>
          <p:nvPr>
            <p:ph type="sldImg" idx="2"/>
          </p:nvPr>
        </p:nvSpPr>
        <p:spPr>
          <a:xfrm>
            <a:off x="904875" y="741363"/>
            <a:ext cx="4932363" cy="3700462"/>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74212" y="4689518"/>
            <a:ext cx="5393690" cy="4442699"/>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16"/>
            <a:ext cx="2921582" cy="493634"/>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0" y="9377316"/>
            <a:ext cx="2921582" cy="493634"/>
          </a:xfrm>
          <a:prstGeom prst="rect">
            <a:avLst/>
          </a:prstGeom>
        </p:spPr>
        <p:txBody>
          <a:bodyPr vert="horz" lIns="91431" tIns="45715" rIns="91431" bIns="45715" rtlCol="0" anchor="b"/>
          <a:lstStyle>
            <a:lvl1pPr algn="r">
              <a:defRPr sz="1200"/>
            </a:lvl1pPr>
          </a:lstStyle>
          <a:p>
            <a:fld id="{50ED901A-162A-4D67-868B-AF7D22E71534}" type="slidenum">
              <a:rPr kumimoji="1" lang="ja-JP" altLang="en-US" smtClean="0"/>
              <a:t>‹#›</a:t>
            </a:fld>
            <a:endParaRPr kumimoji="1" lang="ja-JP" altLang="en-US"/>
          </a:p>
        </p:txBody>
      </p:sp>
    </p:spTree>
    <p:extLst>
      <p:ext uri="{BB962C8B-B14F-4D97-AF65-F5344CB8AC3E}">
        <p14:creationId xmlns:p14="http://schemas.microsoft.com/office/powerpoint/2010/main" val="36533203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１－５　山下先生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1</a:t>
            </a:fld>
            <a:endParaRPr kumimoji="1" lang="ja-JP" altLang="en-US"/>
          </a:p>
        </p:txBody>
      </p:sp>
    </p:spTree>
    <p:extLst>
      <p:ext uri="{BB962C8B-B14F-4D97-AF65-F5344CB8AC3E}">
        <p14:creationId xmlns:p14="http://schemas.microsoft.com/office/powerpoint/2010/main" val="1488896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腔ケアは、新人看護師として就職して一番先輩の手技を見る機会があったようでした。このため、配属先の特性にあわせて、具体的な対象者を想定しながら進めました。例えば、内科病棟に配置されていた新人看護師が実技をするときは、全介助で認知症高齢者の方、外科病棟であれば、挿管・気管切開者、手術室であれば　術前口腔内アセスメントで求められる場面、ＩＣＵであれば、挿管者の口腔ケアといったように、その場で問いていきました。</a:t>
            </a:r>
            <a:endParaRPr kumimoji="1" lang="en-US" altLang="ja-JP" dirty="0"/>
          </a:p>
          <a:p>
            <a:r>
              <a:rPr kumimoji="1" lang="ja-JP" altLang="en-US" dirty="0"/>
              <a:t>結果、新人看護師は色々な場面が思い起こされたようで、自身が担当した患者様によらず、先輩が実践していた場面などでの配慮や基本的手技の応用など関心を寄せる姿が見られました。</a:t>
            </a:r>
            <a:endParaRPr kumimoji="1" lang="en-US" altLang="ja-JP" dirty="0"/>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10</a:t>
            </a:fld>
            <a:endParaRPr kumimoji="1" lang="ja-JP" altLang="en-US"/>
          </a:p>
        </p:txBody>
      </p:sp>
    </p:spTree>
    <p:extLst>
      <p:ext uri="{BB962C8B-B14F-4D97-AF65-F5344CB8AC3E}">
        <p14:creationId xmlns:p14="http://schemas.microsoft.com/office/powerpoint/2010/main" val="152391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参加直後の新人看護師の反応です。</a:t>
            </a:r>
            <a:endParaRPr kumimoji="1" lang="en-US" altLang="ja-JP" dirty="0"/>
          </a:p>
          <a:p>
            <a:r>
              <a:rPr lang="ja-JP" altLang="en-US" dirty="0">
                <a:latin typeface="UD デジタル 教科書体 NP-R" panose="02020400000000000000" pitchFamily="18" charset="-128"/>
                <a:ea typeface="UD デジタル 教科書体 NP-R" panose="02020400000000000000" pitchFamily="18" charset="-128"/>
              </a:rPr>
              <a:t>学生の頃演習で行ったが、配属されて新たに思った疑問が、モデルで確認できた</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実際の場面では緊張するし不安だが、手順や注意点さえ頭に入っていれば、それほど難しい技術ではないと思えた</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実際の患者を想定しながら技術を学べた</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等、日々の実践を想定する構えが見られる反応が見受けられました</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05179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また、約</a:t>
            </a:r>
            <a:r>
              <a:rPr kumimoji="1" lang="en-US" altLang="ja-JP" dirty="0"/>
              <a:t>2</a:t>
            </a:r>
            <a:r>
              <a:rPr kumimoji="1" lang="ja-JP" altLang="en-US" dirty="0"/>
              <a:t>か月後の新人看護師による事後評価アンケート結果です。</a:t>
            </a:r>
            <a:endParaRPr kumimoji="1" lang="en-US" altLang="ja-JP" dirty="0"/>
          </a:p>
          <a:p>
            <a:endParaRPr kumimoji="1" lang="en-US" altLang="ja-JP" dirty="0"/>
          </a:p>
          <a:p>
            <a:r>
              <a:rPr kumimoji="1" lang="ja-JP" altLang="en-US" dirty="0"/>
              <a:t>技術演習の構成に関し、非常に満足が３２％、満足が６４</a:t>
            </a:r>
            <a:r>
              <a:rPr kumimoji="1" lang="en-US" altLang="ja-JP" dirty="0"/>
              <a:t>%</a:t>
            </a:r>
            <a:r>
              <a:rPr kumimoji="1" lang="ja-JP" altLang="en-US" dirty="0"/>
              <a:t>と全体的に満足度の高い技術演習構成となりました。</a:t>
            </a:r>
            <a:endParaRPr kumimoji="1" lang="en-US" altLang="ja-JP" dirty="0"/>
          </a:p>
          <a:p>
            <a:endParaRPr kumimoji="1" lang="en-US" altLang="ja-JP" dirty="0"/>
          </a:p>
          <a:p>
            <a:r>
              <a:rPr kumimoji="1" lang="ja-JP" altLang="en-US" dirty="0"/>
              <a:t>口腔ケアと吸引は病棟でも合わせて実施することが多いため、連続してできてよかったなど</a:t>
            </a:r>
            <a:endParaRPr kumimoji="1" lang="en-US" altLang="ja-JP" dirty="0"/>
          </a:p>
          <a:p>
            <a:r>
              <a:rPr kumimoji="1" lang="ja-JP" altLang="en-US" dirty="0"/>
              <a:t>当初より意図はしなかったものの関連しあう技術の組み合わせの効果となりました。</a:t>
            </a:r>
          </a:p>
        </p:txBody>
      </p:sp>
      <p:sp>
        <p:nvSpPr>
          <p:cNvPr id="4" name="日付プレースホルダー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965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実際の臨床場面での発展に関し</a:t>
            </a:r>
            <a:endParaRPr kumimoji="1" lang="en-US" altLang="ja-JP" dirty="0"/>
          </a:p>
          <a:p>
            <a:r>
              <a:rPr kumimoji="1" lang="ja-JP" altLang="en-US" dirty="0"/>
              <a:t>演習後、病棟で自信をもって実践できた等、「自信が持てる」ことへは非常に満足が１６％、満足が７７％と高く、</a:t>
            </a:r>
            <a:endParaRPr kumimoji="1" lang="en-US" altLang="ja-JP" dirty="0"/>
          </a:p>
          <a:p>
            <a:r>
              <a:rPr kumimoji="1" lang="ja-JP" altLang="en-US" dirty="0"/>
              <a:t>師長・現場教育担当者のアンケート自由記載にも</a:t>
            </a:r>
            <a:endParaRPr kumimoji="1" lang="en-US" altLang="ja-JP" dirty="0"/>
          </a:p>
          <a:p>
            <a:r>
              <a:rPr kumimoji="1" lang="ja-JP" altLang="en-US" dirty="0"/>
              <a:t>実際に手技をやってもらうと手が止まることがなかったなどの回答もあり</a:t>
            </a:r>
            <a:endParaRPr kumimoji="1" lang="en-US" altLang="ja-JP" dirty="0"/>
          </a:p>
          <a:p>
            <a:r>
              <a:rPr kumimoji="1" lang="ja-JP" altLang="en-US" dirty="0"/>
              <a:t>「実際の場面を踏まえイメージ化を図ること」を促進する技術トレーニングとなり、根拠を大切にする姿勢にもつながることと推察されます。</a:t>
            </a:r>
          </a:p>
        </p:txBody>
      </p:sp>
      <p:sp>
        <p:nvSpPr>
          <p:cNvPr id="4" name="日付プレースホルダー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4391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また、技術演習の臨床での活用や応用に関しては、</a:t>
            </a:r>
            <a:endParaRPr kumimoji="1" lang="en-US" altLang="ja-JP" dirty="0"/>
          </a:p>
          <a:p>
            <a:r>
              <a:rPr kumimoji="1" lang="ja-JP" altLang="en-US" dirty="0"/>
              <a:t>非常に満足が</a:t>
            </a:r>
            <a:r>
              <a:rPr kumimoji="1" lang="en-US" altLang="ja-JP" dirty="0"/>
              <a:t>22%</a:t>
            </a:r>
            <a:r>
              <a:rPr kumimoji="1" lang="ja-JP" altLang="en-US" dirty="0" err="1"/>
              <a:t>、</a:t>
            </a:r>
            <a:r>
              <a:rPr kumimoji="1" lang="ja-JP" altLang="en-US" dirty="0"/>
              <a:t>満足が</a:t>
            </a:r>
            <a:r>
              <a:rPr kumimoji="1" lang="en-US" altLang="ja-JP" dirty="0"/>
              <a:t>67%</a:t>
            </a:r>
            <a:r>
              <a:rPr kumimoji="1" lang="ja-JP" altLang="en-US" dirty="0"/>
              <a:t>とさらに高評価を得ることとなりました。</a:t>
            </a:r>
            <a:endParaRPr kumimoji="1" lang="en-US" altLang="ja-JP" dirty="0"/>
          </a:p>
          <a:p>
            <a:r>
              <a:rPr kumimoji="1" lang="ja-JP" altLang="en-US" dirty="0"/>
              <a:t>コツがわかった、基礎知識が役に立ったなど「基礎知識を応用しながらコツをつかむ」ための技術トレーニングとして新人看護師に位置づいていました。</a:t>
            </a:r>
          </a:p>
        </p:txBody>
      </p:sp>
      <p:sp>
        <p:nvSpPr>
          <p:cNvPr id="4" name="日付プレースホルダー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21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一方、師長・現場教育担当者の事後評価アンケート結果では、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技術演習の実施に関し、非常に満足が４１％、満足が５８％と新人看護師よりもより高い割合で評価を得ることとなりました。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研修後より新人看護師が一緒に見せてほしい、やらせてほしいと積極性を発揮する場面が多かった等が結果につながったと推測されます。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自由記載には、新人の考えを引きだしたり、どのようにとらえたかの確認の必要性を改めて認識したとの回答もみられ、新人を教育する立場における満足度への副次的効果も見受けられました。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看護学科教員が行った技術演習は教育の専門家としてより具体的な根拠を示しながらわかりやすい指導となり、臨地で活かしている姿が指導者にも見える支援となりました。</a:t>
            </a:r>
          </a:p>
        </p:txBody>
      </p:sp>
      <p:sp>
        <p:nvSpPr>
          <p:cNvPr id="4" name="日付プレースホルダー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2525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また、新人の積極性や自信など、技術演習後の新人看護師のケア姿勢に関しても、非常に満足・満足を合わせ約</a:t>
            </a:r>
            <a:r>
              <a:rPr kumimoji="1" lang="en-US" altLang="ja-JP" dirty="0"/>
              <a:t>9</a:t>
            </a:r>
            <a:r>
              <a:rPr kumimoji="1" lang="ja-JP" altLang="en-US" dirty="0"/>
              <a:t>割の好評価でした。</a:t>
            </a:r>
            <a:endParaRPr kumimoji="1" lang="en-US" altLang="ja-JP" dirty="0"/>
          </a:p>
          <a:p>
            <a:r>
              <a:rPr kumimoji="1" lang="ja-JP" altLang="en-US" dirty="0"/>
              <a:t>今まで経験したことのないほど積極的で驚いた、術前訪問の際などに口腔ケアの必要性をしっかり指導できていた等の回答がみられました。</a:t>
            </a:r>
            <a:endParaRPr kumimoji="1" lang="en-US" altLang="ja-JP" dirty="0"/>
          </a:p>
          <a:p>
            <a:r>
              <a:rPr kumimoji="1" lang="ja-JP" altLang="en-US" dirty="0"/>
              <a:t>病棟で対象の患者が不在の場合にも、モデルを用いたトレーニングは、新人がイメージ化しやすく、普段であれば流してしまいそうな基本的なことについて、技術トレーニング時に確認したからこそ、新人看護師の自信や積極性につながったと評価できます。</a:t>
            </a:r>
          </a:p>
        </p:txBody>
      </p:sp>
      <p:sp>
        <p:nvSpPr>
          <p:cNvPr id="4" name="日付プレースホルダー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5563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技術トレーニングのまとめです。</a:t>
            </a:r>
            <a:endParaRPr kumimoji="1" lang="en-US" altLang="ja-JP" dirty="0"/>
          </a:p>
          <a:p>
            <a:r>
              <a:rPr kumimoji="1" lang="ja-JP" altLang="en-US" dirty="0"/>
              <a:t>本活動は、トレーニング準備を看護部と共有し、事後評価まで一貫した活動となりました</a:t>
            </a:r>
            <a:endParaRPr kumimoji="1" lang="en-US" altLang="ja-JP" dirty="0"/>
          </a:p>
          <a:p>
            <a:endParaRPr kumimoji="1" lang="en-US" altLang="ja-JP" dirty="0"/>
          </a:p>
          <a:p>
            <a:r>
              <a:rPr kumimoji="1" lang="ja-JP" altLang="en-US" dirty="0"/>
              <a:t>時期に関しては、</a:t>
            </a:r>
            <a:r>
              <a:rPr kumimoji="1" lang="en-US" altLang="ja-JP" dirty="0"/>
              <a:t>5</a:t>
            </a:r>
            <a:r>
              <a:rPr kumimoji="1" lang="ja-JP" altLang="en-US" dirty="0"/>
              <a:t>月直前の少し現場に慣れ、患者のイメージもでき、先輩の手技もみている　という段階でタイムリーに実施でき、</a:t>
            </a:r>
            <a:endParaRPr kumimoji="1" lang="en-US" altLang="ja-JP" dirty="0"/>
          </a:p>
          <a:p>
            <a:r>
              <a:rPr kumimoji="1" lang="ja-JP" altLang="en-US" dirty="0"/>
              <a:t>内容に関しては、一般基礎技術であり、その関連性についても相乗効果が得られるものとなりました</a:t>
            </a:r>
            <a:endParaRPr kumimoji="1" lang="en-US" altLang="ja-JP" dirty="0"/>
          </a:p>
          <a:p>
            <a:r>
              <a:rPr kumimoji="1" lang="ja-JP" altLang="en-US" dirty="0"/>
              <a:t>規模に関しては、小グループのため全員が体験でき、質問も多くありました</a:t>
            </a:r>
            <a:endParaRPr kumimoji="1" lang="en-US" altLang="ja-JP" dirty="0"/>
          </a:p>
          <a:p>
            <a:endParaRPr kumimoji="1" lang="en-US" altLang="ja-JP" dirty="0"/>
          </a:p>
          <a:p>
            <a:r>
              <a:rPr lang="ja-JP" altLang="en-US" dirty="0">
                <a:solidFill>
                  <a:schemeClr val="accent5">
                    <a:lumMod val="10000"/>
                  </a:schemeClr>
                </a:solidFill>
                <a:latin typeface="UD デジタル 教科書体 NP-R" panose="02020400000000000000" pitchFamily="18" charset="-128"/>
                <a:ea typeface="UD デジタル 教科書体 NP-R" panose="02020400000000000000" pitchFamily="18" charset="-128"/>
              </a:rPr>
              <a:t>看護基礎教育での実習経験格差が今後懸念される中、臨床現場のみでなく、基礎教育教員とどのように技術獲得に関し協働できるか</a:t>
            </a:r>
            <a:endParaRPr kumimoji="1" lang="en-US" altLang="ja-JP" dirty="0"/>
          </a:p>
          <a:p>
            <a:r>
              <a:rPr kumimoji="1" lang="ja-JP" altLang="en-US" dirty="0"/>
              <a:t>　が今後の検討課題としてあがります</a:t>
            </a:r>
          </a:p>
        </p:txBody>
      </p:sp>
      <p:sp>
        <p:nvSpPr>
          <p:cNvPr id="4" name="日付プレースホルダー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2016/11/17</a:t>
            </a:r>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901A-162A-4D67-868B-AF7D22E71534}" type="slidenum">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8126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１８－２３　石川先生</a:t>
            </a:r>
            <a:endParaRPr kumimoji="1" lang="en-US" altLang="ja-JP" dirty="0"/>
          </a:p>
          <a:p>
            <a:r>
              <a:rPr kumimoji="1" lang="ja-JP" altLang="en-US" dirty="0"/>
              <a:t>全体の流れ入れ</a:t>
            </a:r>
            <a:endParaRPr kumimoji="1" lang="en-US" altLang="ja-JP" dirty="0"/>
          </a:p>
          <a:p>
            <a:r>
              <a:rPr kumimoji="1" lang="ja-JP" altLang="en-US" dirty="0"/>
              <a:t>続いて、新人看護師のメンタルサポートについてご説明します。</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18</a:t>
            </a:fld>
            <a:endParaRPr kumimoji="1" lang="ja-JP" altLang="en-US"/>
          </a:p>
        </p:txBody>
      </p:sp>
    </p:spTree>
    <p:extLst>
      <p:ext uri="{BB962C8B-B14F-4D97-AF65-F5344CB8AC3E}">
        <p14:creationId xmlns:p14="http://schemas.microsoft.com/office/powerpoint/2010/main" val="288520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eiryo UI" panose="020B0604030504040204" pitchFamily="50" charset="-128"/>
                <a:ea typeface="Meiryo UI" panose="020B0604030504040204" pitchFamily="50" charset="-128"/>
              </a:rPr>
              <a:t>病院ー教員間の連携についてですが、</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まず、打ち合わせでは看護部長より病院や病棟、スタッフの現状をお聞きし、看護部のニーズを把握しました。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精神科医、リエゾンナース、臨床心理士、看護教員でメンタルサポートチームを結成し、それぞれの役割分担や</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連絡相談報告ルートの確認を行いました。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リエゾンナース、教員</a:t>
            </a: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名はそれぞれ週</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回ずつ病棟をラウンドし、ニーズがあった際に個別相談に応じました。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それぞれ単独での活動を行いましたので、活動内容は活動報告書によって共有し連携致しました。また必要時看護部との共有を行い、看護部との連携もとりながら実施致しました。</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2869989-EB00-4EE7-BCB5-25BDC5BB29F8}" type="slidenum">
              <a:rPr lang="en-US" altLang="ja-JP" smtClean="0">
                <a:latin typeface="Meiryo UI" panose="020B0604030504040204" pitchFamily="50" charset="-128"/>
                <a:ea typeface="Meiryo UI" panose="020B0604030504040204" pitchFamily="50" charset="-128"/>
              </a:rPr>
              <a:t>19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7665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2</a:t>
            </a:fld>
            <a:endParaRPr kumimoji="1" lang="ja-JP" altLang="en-US"/>
          </a:p>
        </p:txBody>
      </p:sp>
    </p:spTree>
    <p:extLst>
      <p:ext uri="{BB962C8B-B14F-4D97-AF65-F5344CB8AC3E}">
        <p14:creationId xmlns:p14="http://schemas.microsoft.com/office/powerpoint/2010/main" val="174507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FF0000"/>
                </a:solidFill>
              </a:rPr>
              <a:t>・新人看護師は、本学の卒業生ばかりではないため、お互いに、どこの誰で、何のために何をしに来たのかを知り合うために、顔の見える関係づくりをしました。</a:t>
            </a:r>
            <a:endParaRPr kumimoji="1" lang="en-US" altLang="ja-JP" dirty="0">
              <a:solidFill>
                <a:srgbClr val="FF0000"/>
              </a:solidFill>
            </a:endParaRPr>
          </a:p>
          <a:p>
            <a:endParaRPr kumimoji="1" lang="en-US" altLang="ja-JP" dirty="0">
              <a:solidFill>
                <a:srgbClr val="FF0000"/>
              </a:solidFill>
            </a:endParaRPr>
          </a:p>
          <a:p>
            <a:r>
              <a:rPr kumimoji="1" lang="ja-JP" altLang="en-US" dirty="0">
                <a:solidFill>
                  <a:srgbClr val="FF0000"/>
                </a:solidFill>
              </a:rPr>
              <a:t>・自分から発信できない新人をキャッチするよう、こちらから声をかけるように工夫しました。</a:t>
            </a:r>
            <a:endParaRPr kumimoji="1" lang="en-US" altLang="ja-JP" dirty="0">
              <a:solidFill>
                <a:srgbClr val="FF0000"/>
              </a:solidFill>
            </a:endParaRPr>
          </a:p>
          <a:p>
            <a:endParaRPr kumimoji="1" lang="en-US" altLang="ja-JP" dirty="0">
              <a:solidFill>
                <a:srgbClr val="FF0000"/>
              </a:solidFill>
            </a:endParaRPr>
          </a:p>
          <a:p>
            <a:endParaRPr kumimoji="1" lang="en-US" altLang="ja-JP" dirty="0">
              <a:solidFill>
                <a:srgbClr val="FF0000"/>
              </a:solidFill>
            </a:endParaRPr>
          </a:p>
          <a:p>
            <a:r>
              <a:rPr kumimoji="1" lang="ja-JP" altLang="en-US" dirty="0"/>
              <a:t>病棟のリエゾン・精神科医との情報共有・協働　　</a:t>
            </a:r>
            <a:endParaRPr kumimoji="1" lang="en-US" altLang="ja-JP" dirty="0"/>
          </a:p>
          <a:p>
            <a:r>
              <a:rPr kumimoji="1" lang="ja-JP" altLang="en-US" dirty="0"/>
              <a:t>師長さんやコロナ病棟スタッフ</a:t>
            </a:r>
            <a:r>
              <a:rPr kumimoji="1" lang="en-US" altLang="ja-JP" dirty="0"/>
              <a:t>(</a:t>
            </a:r>
            <a:r>
              <a:rPr kumimoji="1" lang="ja-JP" altLang="en-US" dirty="0"/>
              <a:t>新人を取り囲むスタッフの緊張）　新人が置き去りにされそうな状況への間接的サポートになった</a:t>
            </a:r>
            <a:endParaRPr kumimoji="1" lang="en-US" altLang="ja-JP" dirty="0"/>
          </a:p>
          <a:p>
            <a:r>
              <a:rPr kumimoji="1" lang="ja-JP" altLang="en-US" dirty="0"/>
              <a:t>顔が見えるこそのメリット→個別相談へ</a:t>
            </a:r>
            <a:endParaRPr kumimoji="1" lang="en-US" altLang="ja-JP" dirty="0"/>
          </a:p>
          <a:p>
            <a:endParaRPr kumimoji="1" lang="en-US" altLang="ja-JP" dirty="0"/>
          </a:p>
          <a:p>
            <a:r>
              <a:rPr kumimoji="1" lang="ja-JP" altLang="en-US" dirty="0"/>
              <a:t>スタートは新人</a:t>
            </a:r>
            <a:r>
              <a:rPr kumimoji="1" lang="ja-JP" altLang="en-US" dirty="0" err="1"/>
              <a:t>へだったが</a:t>
            </a:r>
            <a:r>
              <a:rPr kumimoji="1" lang="ja-JP" altLang="en-US" dirty="0"/>
              <a:t>、副次的に新人を取り囲む周囲への波及効果もあった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20</a:t>
            </a:fld>
            <a:endParaRPr kumimoji="1" lang="ja-JP" altLang="en-US"/>
          </a:p>
        </p:txBody>
      </p:sp>
    </p:spTree>
    <p:extLst>
      <p:ext uri="{BB962C8B-B14F-4D97-AF65-F5344CB8AC3E}">
        <p14:creationId xmlns:p14="http://schemas.microsoft.com/office/powerpoint/2010/main" val="230193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・各病棟にこのようなポスターを配布し、周知した上で個別相談を開始しました。</a:t>
            </a:r>
            <a:endParaRPr kumimoji="1" lang="en-US" altLang="ja-JP" dirty="0"/>
          </a:p>
          <a:p>
            <a:endParaRPr kumimoji="1" lang="en-US" altLang="ja-JP" dirty="0"/>
          </a:p>
          <a:p>
            <a:r>
              <a:rPr kumimoji="1" lang="ja-JP" altLang="en-US" dirty="0"/>
              <a:t>・</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21</a:t>
            </a:fld>
            <a:endParaRPr kumimoji="1" lang="ja-JP" altLang="en-US"/>
          </a:p>
        </p:txBody>
      </p:sp>
    </p:spTree>
    <p:extLst>
      <p:ext uri="{BB962C8B-B14F-4D97-AF65-F5344CB8AC3E}">
        <p14:creationId xmlns:p14="http://schemas.microsoft.com/office/powerpoint/2010/main" val="338400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個別相談の内容としては、「～～」「～～」などなどの相談を受けました。</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これらの相談には、不安を軽減できるような声掛けを行いました。</a:t>
            </a:r>
            <a:endParaRPr lang="en-US" altLang="ja-JP" dirty="0">
              <a:latin typeface="UD デジタル 教科書体 NP-R" panose="02020400000000000000" pitchFamily="18" charset="-128"/>
              <a:ea typeface="UD デジタル 教科書体 NP-R" panose="02020400000000000000" pitchFamily="18" charset="-128"/>
            </a:endParaRPr>
          </a:p>
          <a:p>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・ﾗｳﾝﾄﾞ中に気になる新人看護師を対象に声を掛け、希望時に面談を実施した。</a:t>
            </a:r>
            <a:endParaRPr lang="en-US" altLang="ja-JP" dirty="0">
              <a:latin typeface="UD デジタル 教科書体 NP-R" panose="02020400000000000000" pitchFamily="18" charset="-128"/>
              <a:ea typeface="UD デジタル 教科書体 NP-R" panose="02020400000000000000" pitchFamily="18" charset="-128"/>
            </a:endParaRPr>
          </a:p>
          <a:p>
            <a:endParaRPr lang="en-US" altLang="ja-JP" dirty="0">
              <a:latin typeface="UD デジタル 教科書体 NP-R" panose="02020400000000000000" pitchFamily="18" charset="-128"/>
              <a:ea typeface="UD デジタル 教科書体 NP-R" panose="02020400000000000000" pitchFamily="18" charset="-128"/>
            </a:endParaRPr>
          </a:p>
          <a:p>
            <a:pPr defTabSz="913577">
              <a:defRPr/>
            </a:pPr>
            <a:endParaRPr kumimoji="1" lang="en-US" altLang="ja-JP" dirty="0">
              <a:latin typeface="UD デジタル 教科書体 NP-R" panose="02020400000000000000" pitchFamily="18" charset="-128"/>
              <a:ea typeface="UD デジタル 教科書体 NP-R" panose="02020400000000000000" pitchFamily="18" charset="-128"/>
            </a:endParaRPr>
          </a:p>
          <a:p>
            <a:pPr defTabSz="913577">
              <a:defRPr/>
            </a:pPr>
            <a:r>
              <a:rPr kumimoji="1" lang="ja-JP" altLang="en-US" dirty="0">
                <a:latin typeface="UD デジタル 教科書体 NP-R" panose="02020400000000000000" pitchFamily="18" charset="-128"/>
                <a:ea typeface="UD デジタル 教科書体 NP-R" panose="02020400000000000000" pitchFamily="18" charset="-128"/>
              </a:rPr>
              <a:t>・面談は各病棟内におけるプライバシーの配慮ができる個室で実施した。</a:t>
            </a:r>
            <a:endParaRPr kumimoji="1" lang="en-US" altLang="ja-JP" dirty="0">
              <a:latin typeface="UD デジタル 教科書体 NP-R" panose="02020400000000000000" pitchFamily="18" charset="-128"/>
              <a:ea typeface="UD デジタル 教科書体 NP-R" panose="02020400000000000000" pitchFamily="18" charset="-128"/>
            </a:endParaRPr>
          </a:p>
          <a:p>
            <a:pPr defTabSz="913577">
              <a:defRPr/>
            </a:pPr>
            <a:endParaRPr kumimoji="1" lang="en-US" altLang="ja-JP" dirty="0">
              <a:latin typeface="UD デジタル 教科書体 NP-R" panose="02020400000000000000" pitchFamily="18" charset="-128"/>
              <a:ea typeface="UD デジタル 教科書体 NP-R" panose="02020400000000000000" pitchFamily="18" charset="-128"/>
            </a:endParaRPr>
          </a:p>
          <a:p>
            <a:pPr defTabSz="913577">
              <a:defRPr/>
            </a:pPr>
            <a:r>
              <a:rPr kumimoji="1" lang="ja-JP" altLang="en-US" dirty="0">
                <a:latin typeface="UD デジタル 教科書体 NP-R" panose="02020400000000000000" pitchFamily="18" charset="-128"/>
                <a:ea typeface="UD デジタル 教科書体 NP-R" panose="02020400000000000000" pitchFamily="18" charset="-128"/>
              </a:rPr>
              <a:t>・今回は、対象者が少なく限られた相談であったため、アンケート結果からは評価しづらいが、少なくとも個別相談の対象だった新人看護師の早期離職は免れることができた。</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ja-JP" altLang="en-US" dirty="0"/>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22</a:t>
            </a:fld>
            <a:endParaRPr kumimoji="1" lang="ja-JP" altLang="en-US"/>
          </a:p>
        </p:txBody>
      </p:sp>
    </p:spTree>
    <p:extLst>
      <p:ext uri="{BB962C8B-B14F-4D97-AF65-F5344CB8AC3E}">
        <p14:creationId xmlns:p14="http://schemas.microsoft.com/office/powerpoint/2010/main" val="178045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2937">
              <a:defRPr/>
            </a:pPr>
            <a:r>
              <a:rPr lang="ja-JP" altLang="en-US" dirty="0">
                <a:latin typeface="UD デジタル 教科書体 NP-R" panose="02020400000000000000" pitchFamily="18" charset="-128"/>
                <a:ea typeface="UD デジタル 教科書体 NP-R" panose="02020400000000000000" pitchFamily="18" charset="-128"/>
              </a:rPr>
              <a:t>・アンケートの結果より、個別面談の利用は必要が無かったため、利用しなかったという回答が多くありました。</a:t>
            </a:r>
            <a:endParaRPr lang="en-US" altLang="ja-JP" dirty="0">
              <a:latin typeface="UD デジタル 教科書体 NP-R" panose="02020400000000000000" pitchFamily="18" charset="-128"/>
              <a:ea typeface="UD デジタル 教科書体 NP-R" panose="02020400000000000000" pitchFamily="18" charset="-128"/>
            </a:endParaRPr>
          </a:p>
          <a:p>
            <a:pPr defTabSz="912937">
              <a:defRPr/>
            </a:pPr>
            <a:r>
              <a:rPr lang="ja-JP" altLang="en-US" dirty="0">
                <a:latin typeface="UD デジタル 教科書体 NP-R" panose="02020400000000000000" pitchFamily="18" charset="-128"/>
                <a:ea typeface="UD デジタル 教科書体 NP-R" panose="02020400000000000000" pitchFamily="18" charset="-128"/>
              </a:rPr>
              <a:t>個別面談そのものについて、新人看護師に十分周知できていなかったため、利用者が少なかったと考えられます。</a:t>
            </a:r>
            <a:endParaRPr lang="en-US" altLang="ja-JP" dirty="0">
              <a:latin typeface="UD デジタル 教科書体 NP-R" panose="02020400000000000000" pitchFamily="18" charset="-128"/>
              <a:ea typeface="UD デジタル 教科書体 NP-R" panose="02020400000000000000" pitchFamily="18" charset="-128"/>
            </a:endParaRPr>
          </a:p>
          <a:p>
            <a:pPr defTabSz="912937">
              <a:defRPr/>
            </a:pPr>
            <a:endParaRPr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しかしながら、今回のこの相談活動により、新人看護師の他にも、師長の悩み相談（例えば、新人看護師にどのように対応したらいいのか、いま、いつものような余裕がなくて新人の対応ができずに悩んでいる）とか、</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コロナ対応病棟では、新人看護師以外にも、スタッフ全般を対象に声掛けをした結果（何もかもが手探りの中、怖い気持ちが先行してしまう）というような相談もあり、新人看護師だけでなく、師長やそのほかのスタッフからの相談も受けることがあり、思いがけない副次的効果がありました。</a:t>
            </a:r>
            <a:endParaRPr kumimoji="1" lang="en-US" altLang="ja-JP" dirty="0">
              <a:latin typeface="UD デジタル 教科書体 NP-R" panose="02020400000000000000" pitchFamily="18" charset="-128"/>
              <a:ea typeface="UD デジタル 教科書体 NP-R" panose="02020400000000000000" pitchFamily="18" charset="-128"/>
            </a:endParaRPr>
          </a:p>
          <a:p>
            <a:pPr defTabSz="912937">
              <a:defRPr/>
            </a:pPr>
            <a:endParaRPr lang="en-US" altLang="ja-JP" dirty="0">
              <a:latin typeface="UD デジタル 教科書体 NP-R" panose="02020400000000000000" pitchFamily="18" charset="-128"/>
              <a:ea typeface="UD デジタル 教科書体 NP-R" panose="02020400000000000000" pitchFamily="18" charset="-128"/>
            </a:endParaRPr>
          </a:p>
          <a:p>
            <a:pPr defTabSz="912937">
              <a:defRPr/>
            </a:pPr>
            <a:endParaRPr lang="ja-JP" altLang="en-US" dirty="0">
              <a:latin typeface="UD デジタル 教科書体 NP-R" panose="02020400000000000000" pitchFamily="18" charset="-128"/>
              <a:ea typeface="UD デジタル 教科書体 NP-R" panose="02020400000000000000" pitchFamily="18" charset="-128"/>
            </a:endParaRPr>
          </a:p>
          <a:p>
            <a:endParaRPr kumimoji="1" lang="en-US" altLang="ja-JP" dirty="0"/>
          </a:p>
          <a:p>
            <a:pPr defTabSz="912937">
              <a:defRPr/>
            </a:pPr>
            <a:r>
              <a:rPr kumimoji="1" lang="ja-JP" altLang="en-US" dirty="0"/>
              <a:t>・</a:t>
            </a:r>
            <a:r>
              <a:rPr kumimoji="1" lang="ja-JP" altLang="en-US" dirty="0">
                <a:solidFill>
                  <a:schemeClr val="tx1"/>
                </a:solidFill>
              </a:rPr>
              <a:t>病棟スタッフとの関係性を築き、病棟内・病院内でのメンタルサポートをしあえる関係づくりが</a:t>
            </a:r>
            <a:endParaRPr kumimoji="1" lang="en-US" altLang="ja-JP" dirty="0">
              <a:solidFill>
                <a:schemeClr val="tx1"/>
              </a:solidFill>
            </a:endParaRPr>
          </a:p>
          <a:p>
            <a:pPr defTabSz="912937">
              <a:defRPr/>
            </a:pPr>
            <a:endParaRPr kumimoji="1" lang="en-US" altLang="ja-JP" dirty="0">
              <a:solidFill>
                <a:schemeClr val="tx1"/>
              </a:solidFill>
            </a:endParaRPr>
          </a:p>
          <a:p>
            <a:pPr defTabSz="912937">
              <a:defRPr/>
            </a:pPr>
            <a:endParaRPr kumimoji="1" lang="en-US" altLang="ja-JP" dirty="0">
              <a:solidFill>
                <a:schemeClr val="tx1"/>
              </a:solidFill>
            </a:endParaRPr>
          </a:p>
          <a:p>
            <a:pPr defTabSz="912937">
              <a:defRPr/>
            </a:pPr>
            <a:r>
              <a:rPr kumimoji="1" lang="en-US" altLang="ja-JP" dirty="0">
                <a:solidFill>
                  <a:schemeClr val="tx1"/>
                </a:solidFill>
              </a:rPr>
              <a:t>5</a:t>
            </a:r>
            <a:r>
              <a:rPr kumimoji="1" lang="ja-JP" altLang="en-US" dirty="0">
                <a:solidFill>
                  <a:schemeClr val="tx1"/>
                </a:solidFill>
              </a:rPr>
              <a:t>月という時期的に声を発するには早めの時期だったか</a:t>
            </a:r>
            <a:endParaRPr kumimoji="1" lang="en-US" altLang="ja-JP" dirty="0">
              <a:solidFill>
                <a:schemeClr val="tx1"/>
              </a:solidFill>
            </a:endParaRPr>
          </a:p>
          <a:p>
            <a:pPr defTabSz="912937">
              <a:defRPr/>
            </a:pPr>
            <a:r>
              <a:rPr kumimoji="1" lang="ja-JP" altLang="en-US" dirty="0">
                <a:solidFill>
                  <a:schemeClr val="tx1"/>
                </a:solidFill>
              </a:rPr>
              <a:t>指揮系統がわかりにくかった？　研修を先にやって、ラウンドがよかったか</a:t>
            </a:r>
            <a:endParaRPr kumimoji="1" lang="en-US" altLang="ja-JP" dirty="0">
              <a:solidFill>
                <a:schemeClr val="tx1"/>
              </a:solidFill>
            </a:endParaRPr>
          </a:p>
          <a:p>
            <a:pPr defTabSz="912937">
              <a:defRPr/>
            </a:pPr>
            <a:r>
              <a:rPr kumimoji="1" lang="ja-JP" altLang="en-US" dirty="0">
                <a:solidFill>
                  <a:schemeClr val="tx1"/>
                </a:solidFill>
              </a:rPr>
              <a:t>災害時には他者が入る　関係づくりの課題</a:t>
            </a:r>
            <a:endParaRPr kumimoji="1" lang="en-US" altLang="ja-JP" dirty="0">
              <a:solidFill>
                <a:schemeClr val="tx1"/>
              </a:solidFill>
            </a:endParaRPr>
          </a:p>
          <a:p>
            <a:pPr defTabSz="912937">
              <a:defRPr/>
            </a:pPr>
            <a:r>
              <a:rPr kumimoji="1" lang="ja-JP" altLang="en-US" dirty="0">
                <a:solidFill>
                  <a:schemeClr val="tx1"/>
                </a:solidFill>
              </a:rPr>
              <a:t>気になる新人をメンバーで見守った</a:t>
            </a:r>
            <a:r>
              <a:rPr kumimoji="1" lang="en-US" altLang="ja-JP" dirty="0">
                <a:solidFill>
                  <a:schemeClr val="tx1"/>
                </a:solidFill>
              </a:rPr>
              <a:t>―</a:t>
            </a:r>
            <a:r>
              <a:rPr kumimoji="1" lang="ja-JP" altLang="en-US" dirty="0">
                <a:solidFill>
                  <a:schemeClr val="tx1"/>
                </a:solidFill>
              </a:rPr>
              <a:t>やめずに続けている</a:t>
            </a:r>
            <a:endParaRPr kumimoji="1" lang="en-US" altLang="ja-JP" dirty="0">
              <a:solidFill>
                <a:schemeClr val="tx1"/>
              </a:solidFill>
            </a:endParaRPr>
          </a:p>
          <a:p>
            <a:pPr defTabSz="912937">
              <a:defRPr/>
            </a:pPr>
            <a:r>
              <a:rPr kumimoji="1" lang="ja-JP" altLang="en-US" dirty="0">
                <a:solidFill>
                  <a:schemeClr val="tx1"/>
                </a:solidFill>
              </a:rPr>
              <a:t>ポジティブに示す</a:t>
            </a:r>
            <a:endParaRPr kumimoji="1" lang="en-US" altLang="ja-JP" dirty="0">
              <a:solidFill>
                <a:schemeClr val="tx1"/>
              </a:solidFill>
            </a:endParaRPr>
          </a:p>
          <a:p>
            <a:pPr defTabSz="912937">
              <a:defRPr/>
            </a:pPr>
            <a:endParaRPr kumimoji="1" lang="en-US" altLang="ja-JP" dirty="0">
              <a:solidFill>
                <a:schemeClr val="tx1"/>
              </a:solidFill>
            </a:endParaRPr>
          </a:p>
          <a:p>
            <a:pPr defTabSz="912937">
              <a:defRPr/>
            </a:pPr>
            <a:r>
              <a:rPr kumimoji="1" lang="ja-JP" altLang="en-US" dirty="0">
                <a:solidFill>
                  <a:schemeClr val="tx1"/>
                </a:solidFill>
              </a:rPr>
              <a:t>今後の課題：新人のみならず、周囲への副次的効果も　　思いがけぬ結果</a:t>
            </a:r>
            <a:endParaRPr kumimoji="1" lang="en-US" altLang="ja-JP" dirty="0">
              <a:solidFill>
                <a:schemeClr val="tx1"/>
              </a:solidFill>
            </a:endParaRPr>
          </a:p>
          <a:p>
            <a:pPr defTabSz="912937">
              <a:defRPr/>
            </a:pPr>
            <a:endParaRPr kumimoji="1" lang="ja-JP" altLang="en-US" dirty="0">
              <a:solidFill>
                <a:schemeClr val="tx1"/>
              </a:solidFill>
            </a:endParaRPr>
          </a:p>
          <a:p>
            <a:endParaRPr kumimoji="1" lang="ja-JP" altLang="en-US" dirty="0"/>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23</a:t>
            </a:fld>
            <a:endParaRPr kumimoji="1" lang="ja-JP" altLang="en-US"/>
          </a:p>
        </p:txBody>
      </p:sp>
    </p:spTree>
    <p:extLst>
      <p:ext uri="{BB962C8B-B14F-4D97-AF65-F5344CB8AC3E}">
        <p14:creationId xmlns:p14="http://schemas.microsoft.com/office/powerpoint/2010/main" val="164071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２３－２７山下先生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24</a:t>
            </a:fld>
            <a:endParaRPr kumimoji="1" lang="ja-JP" altLang="en-US"/>
          </a:p>
        </p:txBody>
      </p:sp>
    </p:spTree>
    <p:extLst>
      <p:ext uri="{BB962C8B-B14F-4D97-AF65-F5344CB8AC3E}">
        <p14:creationId xmlns:p14="http://schemas.microsoft.com/office/powerpoint/2010/main" val="2286577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25</a:t>
            </a:fld>
            <a:endParaRPr kumimoji="1" lang="ja-JP" altLang="en-US"/>
          </a:p>
        </p:txBody>
      </p:sp>
    </p:spTree>
    <p:extLst>
      <p:ext uri="{BB962C8B-B14F-4D97-AF65-F5344CB8AC3E}">
        <p14:creationId xmlns:p14="http://schemas.microsoft.com/office/powerpoint/2010/main" val="3550039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26</a:t>
            </a:fld>
            <a:endParaRPr kumimoji="1" lang="ja-JP" altLang="en-US"/>
          </a:p>
        </p:txBody>
      </p:sp>
    </p:spTree>
    <p:extLst>
      <p:ext uri="{BB962C8B-B14F-4D97-AF65-F5344CB8AC3E}">
        <p14:creationId xmlns:p14="http://schemas.microsoft.com/office/powerpoint/2010/main" val="3718201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27</a:t>
            </a:fld>
            <a:endParaRPr kumimoji="1" lang="ja-JP" altLang="en-US"/>
          </a:p>
        </p:txBody>
      </p:sp>
    </p:spTree>
    <p:extLst>
      <p:ext uri="{BB962C8B-B14F-4D97-AF65-F5344CB8AC3E}">
        <p14:creationId xmlns:p14="http://schemas.microsoft.com/office/powerpoint/2010/main" val="128110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基礎教育教員が外部から入った　仲間というより専門家　他者に話すことで整理できる重要性</a:t>
            </a:r>
            <a:endParaRPr kumimoji="1" lang="en-US" altLang="ja-JP" dirty="0"/>
          </a:p>
          <a:p>
            <a:r>
              <a:rPr kumimoji="1" lang="ja-JP" altLang="en-US" dirty="0"/>
              <a:t>リエゾン高木さんは全体への活動　新人の役割分担としての活動となったのでは</a:t>
            </a:r>
            <a:endParaRPr kumimoji="1" lang="en-US" altLang="ja-JP" dirty="0"/>
          </a:p>
          <a:p>
            <a:endParaRPr kumimoji="1" lang="en-US" altLang="ja-JP" dirty="0"/>
          </a:p>
          <a:p>
            <a:r>
              <a:rPr kumimoji="1" lang="ja-JP" altLang="en-US" dirty="0"/>
              <a:t>まとめスライド</a:t>
            </a:r>
            <a:endParaRPr kumimoji="1" lang="en-US" altLang="ja-JP" dirty="0"/>
          </a:p>
          <a:p>
            <a:r>
              <a:rPr kumimoji="1" lang="ja-JP" altLang="en-US" dirty="0"/>
              <a:t>時期の課題　研修→個別相談</a:t>
            </a:r>
            <a:endParaRPr kumimoji="1" lang="en-US" altLang="ja-JP" dirty="0"/>
          </a:p>
          <a:p>
            <a:r>
              <a:rPr kumimoji="1" lang="ja-JP" altLang="en-US" dirty="0"/>
              <a:t>リエゾンナースの役割・活動内容　困ったことは上司へ相談とは言われているが、リエゾンの存在・役割を認識できているか→周知し継続していく</a:t>
            </a:r>
            <a:endParaRPr kumimoji="1" lang="en-US" altLang="ja-JP" dirty="0"/>
          </a:p>
          <a:p>
            <a:r>
              <a:rPr kumimoji="1" lang="ja-JP" altLang="en-US" dirty="0"/>
              <a:t>新人を支える周囲への間接的支援につながった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28</a:t>
            </a:fld>
            <a:endParaRPr kumimoji="1" lang="ja-JP" altLang="en-US"/>
          </a:p>
        </p:txBody>
      </p:sp>
    </p:spTree>
    <p:extLst>
      <p:ext uri="{BB962C8B-B14F-4D97-AF65-F5344CB8AC3E}">
        <p14:creationId xmlns:p14="http://schemas.microsoft.com/office/powerpoint/2010/main" val="791695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今回の活動を通して</a:t>
            </a:r>
            <a:r>
              <a:rPr lang="ja-JP" altLang="en-US" dirty="0">
                <a:latin typeface="UD デジタル 教科書体 NP-R" panose="02020400000000000000" pitchFamily="18" charset="-128"/>
                <a:ea typeface="UD デジタル 教科書体 NP-R" panose="02020400000000000000" pitchFamily="18" charset="-128"/>
              </a:rPr>
              <a:t>リエゾンナースの役割が周知できた。</a:t>
            </a:r>
            <a:endParaRPr kumimoji="1" lang="ja-JP" altLang="en-US" dirty="0"/>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29</a:t>
            </a:fld>
            <a:endParaRPr kumimoji="1" lang="ja-JP" altLang="en-US"/>
          </a:p>
        </p:txBody>
      </p:sp>
    </p:spTree>
    <p:extLst>
      <p:ext uri="{BB962C8B-B14F-4D97-AF65-F5344CB8AC3E}">
        <p14:creationId xmlns:p14="http://schemas.microsoft.com/office/powerpoint/2010/main" val="62463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１－５山下先生音声</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3</a:t>
            </a:fld>
            <a:endParaRPr kumimoji="1" lang="ja-JP" altLang="en-US"/>
          </a:p>
        </p:txBody>
      </p:sp>
    </p:spTree>
    <p:extLst>
      <p:ext uri="{BB962C8B-B14F-4D97-AF65-F5344CB8AC3E}">
        <p14:creationId xmlns:p14="http://schemas.microsoft.com/office/powerpoint/2010/main" val="3701777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佐藤先生</a:t>
            </a:r>
            <a:endParaRPr kumimoji="1" lang="en-US" altLang="ja-JP" dirty="0"/>
          </a:p>
          <a:p>
            <a:r>
              <a:rPr kumimoji="1" lang="ja-JP" altLang="en-US" dirty="0"/>
              <a:t>・学生から社会人への役割移行時の不安定　より慎重に新人看護師を支援する必要があった</a:t>
            </a:r>
            <a:endParaRPr kumimoji="1" lang="en-US" altLang="ja-JP" dirty="0"/>
          </a:p>
          <a:p>
            <a:r>
              <a:rPr kumimoji="1" lang="ja-JP" altLang="en-US" dirty="0"/>
              <a:t>現場の看護部長より新人サポート依頼がありその活動に参加した教員の専門性を生かした活動ができよかった</a:t>
            </a:r>
            <a:endParaRPr kumimoji="1" lang="en-US" altLang="ja-JP" dirty="0"/>
          </a:p>
          <a:p>
            <a:r>
              <a:rPr kumimoji="1" lang="ja-JP" altLang="en-US" dirty="0"/>
              <a:t>感染というより、技術習得をしたいという新人の思いー休みは申し訳ない　実は新人は、何かできるところをやりたい</a:t>
            </a:r>
            <a:endParaRPr kumimoji="1" lang="en-US" altLang="ja-JP" dirty="0"/>
          </a:p>
          <a:p>
            <a:r>
              <a:rPr kumimoji="1" lang="ja-JP" altLang="en-US" dirty="0"/>
              <a:t>　　　　　　　　　　　　　　　　　　　　　　　　　　　　　　　　新人の思いに気づけた</a:t>
            </a:r>
            <a:endParaRPr kumimoji="1" lang="en-US" altLang="ja-JP" dirty="0"/>
          </a:p>
          <a:p>
            <a:r>
              <a:rPr kumimoji="1" lang="ja-JP" altLang="en-US" dirty="0"/>
              <a:t>　　　　　　　　　　　　　　　　　　　　　　　　　　　　　　　　一緒にやった感が持てた</a:t>
            </a:r>
            <a:endParaRPr kumimoji="1" lang="en-US" altLang="ja-JP" dirty="0"/>
          </a:p>
          <a:p>
            <a:endParaRPr kumimoji="1" lang="en-US" altLang="ja-JP" dirty="0"/>
          </a:p>
          <a:p>
            <a:r>
              <a:rPr kumimoji="1" lang="ja-JP" altLang="en-US" dirty="0"/>
              <a:t>普通に機能していることがわかった安心感</a:t>
            </a:r>
            <a:r>
              <a:rPr kumimoji="1" lang="en-US" altLang="ja-JP" dirty="0"/>
              <a:t>―</a:t>
            </a:r>
          </a:p>
          <a:p>
            <a:endParaRPr kumimoji="1" lang="en-US" altLang="ja-JP" dirty="0"/>
          </a:p>
          <a:p>
            <a:r>
              <a:rPr kumimoji="1" lang="ja-JP" altLang="en-US" dirty="0"/>
              <a:t>コロナ禍における支援　第３者が入り　不安を共有できた</a:t>
            </a:r>
            <a:endParaRPr kumimoji="1" lang="en-US" altLang="ja-JP" dirty="0"/>
          </a:p>
          <a:p>
            <a:r>
              <a:rPr kumimoji="1" lang="ja-JP" altLang="en-US" dirty="0"/>
              <a:t>卒業前技術支援の　　臨床へ卒後研修の参入　　　評価を伴わない立場　安心</a:t>
            </a:r>
            <a:endParaRPr kumimoji="1" lang="en-US" altLang="ja-JP" dirty="0"/>
          </a:p>
          <a:p>
            <a:endParaRPr kumimoji="1" lang="ja-JP" altLang="en-US" dirty="0"/>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30</a:t>
            </a:fld>
            <a:endParaRPr kumimoji="1" lang="ja-JP" altLang="en-US"/>
          </a:p>
        </p:txBody>
      </p:sp>
    </p:spTree>
    <p:extLst>
      <p:ext uri="{BB962C8B-B14F-4D97-AF65-F5344CB8AC3E}">
        <p14:creationId xmlns:p14="http://schemas.microsoft.com/office/powerpoint/2010/main" val="599621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31</a:t>
            </a:fld>
            <a:endParaRPr kumimoji="1" lang="ja-JP" altLang="en-US"/>
          </a:p>
        </p:txBody>
      </p:sp>
    </p:spTree>
    <p:extLst>
      <p:ext uri="{BB962C8B-B14F-4D97-AF65-F5344CB8AC3E}">
        <p14:creationId xmlns:p14="http://schemas.microsoft.com/office/powerpoint/2010/main" val="1721190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32</a:t>
            </a:fld>
            <a:endParaRPr kumimoji="1" lang="ja-JP" altLang="en-US"/>
          </a:p>
        </p:txBody>
      </p:sp>
    </p:spTree>
    <p:extLst>
      <p:ext uri="{BB962C8B-B14F-4D97-AF65-F5344CB8AC3E}">
        <p14:creationId xmlns:p14="http://schemas.microsoft.com/office/powerpoint/2010/main" val="3117934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33</a:t>
            </a:fld>
            <a:endParaRPr kumimoji="1" lang="ja-JP" altLang="en-US"/>
          </a:p>
        </p:txBody>
      </p:sp>
    </p:spTree>
    <p:extLst>
      <p:ext uri="{BB962C8B-B14F-4D97-AF65-F5344CB8AC3E}">
        <p14:creationId xmlns:p14="http://schemas.microsoft.com/office/powerpoint/2010/main" val="250406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4</a:t>
            </a:fld>
            <a:endParaRPr kumimoji="1" lang="ja-JP" altLang="en-US"/>
          </a:p>
        </p:txBody>
      </p:sp>
    </p:spTree>
    <p:extLst>
      <p:ext uri="{BB962C8B-B14F-4D97-AF65-F5344CB8AC3E}">
        <p14:creationId xmlns:p14="http://schemas.microsoft.com/office/powerpoint/2010/main" val="28533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規模　教員・新人　うまく活動ができた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5</a:t>
            </a:fld>
            <a:endParaRPr kumimoji="1" lang="ja-JP" altLang="en-US"/>
          </a:p>
        </p:txBody>
      </p:sp>
    </p:spTree>
    <p:extLst>
      <p:ext uri="{BB962C8B-B14F-4D97-AF65-F5344CB8AC3E}">
        <p14:creationId xmlns:p14="http://schemas.microsoft.com/office/powerpoint/2010/main" val="68999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実際に行った支援をこれから紹介していきます。</a:t>
            </a:r>
            <a:endParaRPr kumimoji="1" lang="en-US" altLang="ja-JP" dirty="0"/>
          </a:p>
          <a:p>
            <a:r>
              <a:rPr kumimoji="1" lang="ja-JP" altLang="en-US" dirty="0"/>
              <a:t>まず最初に技術支援についてです。</a:t>
            </a:r>
          </a:p>
        </p:txBody>
      </p:sp>
      <p:sp>
        <p:nvSpPr>
          <p:cNvPr id="4" name="日付プレースホルダー 3"/>
          <p:cNvSpPr>
            <a:spLocks noGrp="1"/>
          </p:cNvSpPr>
          <p:nvPr>
            <p:ph type="dt" idx="1"/>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5"/>
          </p:nvPr>
        </p:nvSpPr>
        <p:spPr/>
        <p:txBody>
          <a:bodyPr/>
          <a:lstStyle/>
          <a:p>
            <a:fld id="{50ED901A-162A-4D67-868B-AF7D22E71534}" type="slidenum">
              <a:rPr kumimoji="1" lang="ja-JP" altLang="en-US" smtClean="0"/>
              <a:t>6</a:t>
            </a:fld>
            <a:endParaRPr kumimoji="1" lang="ja-JP" altLang="en-US"/>
          </a:p>
        </p:txBody>
      </p:sp>
    </p:spTree>
    <p:extLst>
      <p:ext uri="{BB962C8B-B14F-4D97-AF65-F5344CB8AC3E}">
        <p14:creationId xmlns:p14="http://schemas.microsoft.com/office/powerpoint/2010/main" val="46328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eiryo UI" panose="020B0604030504040204" pitchFamily="50" charset="-128"/>
                <a:ea typeface="Meiryo UI" panose="020B0604030504040204" pitchFamily="50" charset="-128"/>
              </a:rPr>
              <a:t>新人看護師の技術支援をすすめるにあたり、看護部との連携をどのようにおこなったかご説明したいと思います。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まず最初に看護部の教育ニーズを明らかにする上で、看護部の意向を確認しました。教育担当者会議に出席したところ、例年集合教育で行ってきた技術の一部として、吸引と口腔ケアの項目が上がりました。手技獲得よりも、まずは、</a:t>
            </a:r>
            <a:r>
              <a:rPr kumimoji="1" lang="en-US" altLang="ja-JP" dirty="0">
                <a:latin typeface="Meiryo UI" panose="020B0604030504040204" pitchFamily="50" charset="-128"/>
                <a:ea typeface="Meiryo UI" panose="020B0604030504040204" pitchFamily="50" charset="-128"/>
              </a:rPr>
              <a:t>COVID-19</a:t>
            </a:r>
            <a:r>
              <a:rPr kumimoji="1" lang="ja-JP" altLang="en-US" dirty="0">
                <a:latin typeface="Meiryo UI" panose="020B0604030504040204" pitchFamily="50" charset="-128"/>
                <a:ea typeface="Meiryo UI" panose="020B0604030504040204" pitchFamily="50" charset="-128"/>
              </a:rPr>
              <a:t>禍で組織体制も不安定な中、組織編制も変更せざるを得ない状況下での新人看護師の不安を緩和するためのサポートを中心に支援をすることを確認しました。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そこで</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新人看護師の普段の勤務状況で不安が強い人や表情の硬い人などの情報を得ながら、集合教育の場について新人看護師にとっては自部署から離れた緊張を和らげる場になるよう設定しました。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そして、技術トレーニングに対するリフレクションシートの記載内容を基に、新人看護師がどのような気持ちでいるのか、もう一つの支援であるﾒﾝﾀﾙｻﾎﾟｰﾄチームとも共有し、全体としてサポートできる体制を整えていきまし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なお、この全体の取り組みについては、支援を終えた後、アンケート調査を実施し、今回の評価につなげています。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2869989-EB00-4EE7-BCB5-25BDC5BB29F8}" type="slidenum">
              <a:rPr lang="en-US" altLang="ja-JP" smtClean="0">
                <a:latin typeface="Meiryo UI" panose="020B0604030504040204" pitchFamily="50" charset="-128"/>
                <a:ea typeface="Meiryo UI" panose="020B0604030504040204" pitchFamily="50" charset="-128"/>
              </a:rPr>
              <a:t>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2422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ym typeface="ＭＳ 明朝" panose="02020609040205080304" pitchFamily="17" charset="-128"/>
              </a:rPr>
              <a:t>ここで、技術トレーニングの具体的な進め方についてご説明します。</a:t>
            </a:r>
            <a:endParaRPr lang="en-US" altLang="ja-JP" dirty="0">
              <a:sym typeface="ＭＳ 明朝" panose="02020609040205080304" pitchFamily="17" charset="-128"/>
            </a:endParaRPr>
          </a:p>
          <a:p>
            <a:r>
              <a:rPr lang="ja-JP" altLang="en-US" dirty="0">
                <a:sym typeface="ＭＳ 明朝" panose="02020609040205080304" pitchFamily="17" charset="-128"/>
              </a:rPr>
              <a:t>看護部と連携した結果、本技術トレーニングの目的を、できていることとできていないことを明確にし、手技獲得にむけ気持ちが整理できることとしました。</a:t>
            </a:r>
            <a:endParaRPr lang="en-US" altLang="ja-JP" dirty="0">
              <a:sym typeface="ＭＳ 明朝" panose="02020609040205080304" pitchFamily="17" charset="-128"/>
            </a:endParaRPr>
          </a:p>
          <a:p>
            <a:endParaRPr lang="en-US" altLang="ja-JP" dirty="0">
              <a:sym typeface="ＭＳ 明朝" panose="02020609040205080304" pitchFamily="17" charset="-128"/>
            </a:endParaRPr>
          </a:p>
          <a:p>
            <a:r>
              <a:rPr lang="ja-JP" altLang="en-US" dirty="0">
                <a:sym typeface="ＭＳ 明朝" panose="02020609040205080304" pitchFamily="17" charset="-128"/>
              </a:rPr>
              <a:t>技術トレーニングは、１回４</a:t>
            </a:r>
            <a:r>
              <a:rPr lang="en-US" altLang="ja-JP" dirty="0">
                <a:sym typeface="ＭＳ 明朝" panose="02020609040205080304" pitchFamily="17" charset="-128"/>
              </a:rPr>
              <a:t>~5</a:t>
            </a:r>
            <a:r>
              <a:rPr lang="ja-JP" altLang="en-US" dirty="0">
                <a:sym typeface="ＭＳ 明朝" panose="02020609040205080304" pitchFamily="17" charset="-128"/>
              </a:rPr>
              <a:t>名とし、１グループ２</a:t>
            </a:r>
            <a:r>
              <a:rPr lang="en-US" altLang="ja-JP" dirty="0">
                <a:sym typeface="ＭＳ 明朝" panose="02020609040205080304" pitchFamily="17" charset="-128"/>
              </a:rPr>
              <a:t>~</a:t>
            </a:r>
            <a:r>
              <a:rPr lang="ja-JP" altLang="en-US" dirty="0">
                <a:sym typeface="ＭＳ 明朝" panose="02020609040205080304" pitchFamily="17" charset="-128"/>
              </a:rPr>
              <a:t>３名を、吸引と口腔ケアに分け、各</a:t>
            </a:r>
            <a:r>
              <a:rPr lang="en-US" altLang="ja-JP" dirty="0">
                <a:sym typeface="ＭＳ 明朝" panose="02020609040205080304" pitchFamily="17" charset="-128"/>
              </a:rPr>
              <a:t>40</a:t>
            </a:r>
            <a:r>
              <a:rPr lang="ja-JP" altLang="en-US" dirty="0">
                <a:sym typeface="ＭＳ 明朝" panose="02020609040205080304" pitchFamily="17" charset="-128"/>
              </a:rPr>
              <a:t>分ずつ展開しました。</a:t>
            </a:r>
            <a:endParaRPr lang="en-US" altLang="ja-JP" dirty="0">
              <a:sym typeface="ＭＳ 明朝" panose="02020609040205080304" pitchFamily="17" charset="-128"/>
            </a:endParaRPr>
          </a:p>
          <a:p>
            <a:r>
              <a:rPr lang="ja-JP" altLang="en-US" dirty="0">
                <a:sym typeface="ＭＳ 明朝" panose="02020609040205080304" pitchFamily="17" charset="-128"/>
              </a:rPr>
              <a:t>最初にｱｲｽﾌﾞﾚｰｷﾝｸﾞしたあと、</a:t>
            </a:r>
            <a:r>
              <a:rPr lang="en-US" altLang="ja-JP" dirty="0">
                <a:sym typeface="ＭＳ 明朝" panose="02020609040205080304" pitchFamily="17" charset="-128"/>
              </a:rPr>
              <a:t>①</a:t>
            </a:r>
            <a:r>
              <a:rPr lang="ja-JP" altLang="en-US" dirty="0">
                <a:sym typeface="ＭＳ 明朝" panose="02020609040205080304" pitchFamily="17" charset="-128"/>
              </a:rPr>
              <a:t>各技術ごとに</a:t>
            </a:r>
            <a:r>
              <a:rPr lang="ja-JP" altLang="ja-JP" dirty="0"/>
              <a:t>要点の確認</a:t>
            </a:r>
            <a:r>
              <a:rPr lang="ja-JP" altLang="en-US" dirty="0"/>
              <a:t>を行い、</a:t>
            </a:r>
            <a:r>
              <a:rPr lang="ja-JP" altLang="ja-JP" dirty="0"/>
              <a:t>実技と</a:t>
            </a:r>
            <a:r>
              <a:rPr lang="ja-JP" altLang="en-US" dirty="0"/>
              <a:t>その</a:t>
            </a:r>
            <a:r>
              <a:rPr lang="ja-JP" altLang="ja-JP" dirty="0"/>
              <a:t>フィードバック</a:t>
            </a:r>
            <a:r>
              <a:rPr lang="ja-JP" altLang="en-US" dirty="0"/>
              <a:t>を１人ずつ行いました。そして、その中での質問を随時受けていきました。</a:t>
            </a:r>
            <a:endParaRPr lang="ja-JP" altLang="ja-JP" dirty="0"/>
          </a:p>
          <a:p>
            <a:r>
              <a:rPr lang="ja-JP" altLang="ja-JP" dirty="0"/>
              <a:t>ファシリテートの基本</a:t>
            </a:r>
            <a:r>
              <a:rPr lang="ja-JP" altLang="en-US" dirty="0"/>
              <a:t>として、</a:t>
            </a:r>
            <a:r>
              <a:rPr lang="ja-JP" altLang="ja-JP" dirty="0"/>
              <a:t>できている点を伝え</a:t>
            </a:r>
            <a:r>
              <a:rPr lang="ja-JP" altLang="en-US" dirty="0"/>
              <a:t>ることと、</a:t>
            </a:r>
            <a:r>
              <a:rPr lang="ja-JP" altLang="ja-JP" dirty="0"/>
              <a:t>実施者からは難しかったところを引き出せるように</a:t>
            </a:r>
            <a:r>
              <a:rPr lang="ja-JP" altLang="en-US" dirty="0"/>
              <a:t>しました。そして、その場での疑問はその場で解決できるようにしていきました。実技がおわったあと、まとめとﾘﾌﾚｸｼｮﾝｼｰﾄの記載をしていただき、１回の技術トレーニングを終了しました。技術支援全体の受講者の反応を確認するため、アンケートを実施しました。</a:t>
            </a:r>
            <a:endParaRPr kumimoji="1" lang="ja-JP" altLang="en-US" dirty="0"/>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8</a:t>
            </a:fld>
            <a:endParaRPr kumimoji="1" lang="ja-JP" altLang="en-US"/>
          </a:p>
        </p:txBody>
      </p:sp>
    </p:spTree>
    <p:extLst>
      <p:ext uri="{BB962C8B-B14F-4D97-AF65-F5344CB8AC3E}">
        <p14:creationId xmlns:p14="http://schemas.microsoft.com/office/powerpoint/2010/main" val="204134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吸引は口腔・鼻腔を基本とし、</a:t>
            </a:r>
            <a:r>
              <a:rPr kumimoji="1" lang="en-US" altLang="ja-JP" dirty="0"/>
              <a:t>ICU</a:t>
            </a:r>
            <a:r>
              <a:rPr kumimoji="1" lang="ja-JP" altLang="en-US" dirty="0"/>
              <a:t>や手術室などは気管内を加えました。実技は全員が１回は実施する時間を設け、実施しながら基本事項をその場で繰り返し伝えました。吸引はモデルであっても躊躇する様子があり、中には実際の患者様の口鼻腔に吸引チューブを挿入することへのためらいがある様子があったため、この手技で危険な行為は何かを都度伝え、吸引手技への怖さをやわらげることに努めました。</a:t>
            </a:r>
          </a:p>
        </p:txBody>
      </p:sp>
      <p:sp>
        <p:nvSpPr>
          <p:cNvPr id="4" name="日付プレースホルダー 3"/>
          <p:cNvSpPr>
            <a:spLocks noGrp="1"/>
          </p:cNvSpPr>
          <p:nvPr>
            <p:ph type="dt" idx="10"/>
          </p:nvPr>
        </p:nvSpPr>
        <p:spPr/>
        <p:txBody>
          <a:bodyPr/>
          <a:lstStyle/>
          <a:p>
            <a:r>
              <a:rPr kumimoji="1" lang="en-US" altLang="ja-JP"/>
              <a:t>2016/11/17</a:t>
            </a:r>
            <a:endParaRPr kumimoji="1" lang="ja-JP" altLang="en-US"/>
          </a:p>
        </p:txBody>
      </p:sp>
      <p:sp>
        <p:nvSpPr>
          <p:cNvPr id="5" name="スライド番号プレースホルダー 4"/>
          <p:cNvSpPr>
            <a:spLocks noGrp="1"/>
          </p:cNvSpPr>
          <p:nvPr>
            <p:ph type="sldNum" sz="quarter" idx="11"/>
          </p:nvPr>
        </p:nvSpPr>
        <p:spPr/>
        <p:txBody>
          <a:bodyPr/>
          <a:lstStyle/>
          <a:p>
            <a:fld id="{50ED901A-162A-4D67-868B-AF7D22E71534}" type="slidenum">
              <a:rPr kumimoji="1" lang="ja-JP" altLang="en-US" smtClean="0"/>
              <a:t>9</a:t>
            </a:fld>
            <a:endParaRPr kumimoji="1" lang="ja-JP" altLang="en-US"/>
          </a:p>
        </p:txBody>
      </p:sp>
    </p:spTree>
    <p:extLst>
      <p:ext uri="{BB962C8B-B14F-4D97-AF65-F5344CB8AC3E}">
        <p14:creationId xmlns:p14="http://schemas.microsoft.com/office/powerpoint/2010/main" val="401570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250825" y="3573463"/>
            <a:ext cx="8642350" cy="71437"/>
          </a:xfrm>
          <a:prstGeom prst="rect">
            <a:avLst/>
          </a:prstGeom>
          <a:solidFill>
            <a:srgbClr val="66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5" name="Rectangle 3"/>
          <p:cNvSpPr>
            <a:spLocks noChangeArrowheads="1"/>
          </p:cNvSpPr>
          <p:nvPr userDrawn="1"/>
        </p:nvSpPr>
        <p:spPr bwMode="auto">
          <a:xfrm>
            <a:off x="468313" y="3429000"/>
            <a:ext cx="1366837" cy="14446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6" name="Rectangle 4"/>
          <p:cNvSpPr>
            <a:spLocks noChangeArrowheads="1"/>
          </p:cNvSpPr>
          <p:nvPr userDrawn="1"/>
        </p:nvSpPr>
        <p:spPr bwMode="auto">
          <a:xfrm>
            <a:off x="8280400" y="6453188"/>
            <a:ext cx="863600" cy="7143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7" name="Rectangle 5"/>
          <p:cNvSpPr>
            <a:spLocks noGrp="1" noChangeArrowheads="1"/>
          </p:cNvSpPr>
          <p:nvPr>
            <p:ph type="ctrTitle"/>
          </p:nvPr>
        </p:nvSpPr>
        <p:spPr>
          <a:xfrm>
            <a:off x="685800" y="2130425"/>
            <a:ext cx="7772400" cy="1470025"/>
          </a:xfrm>
        </p:spPr>
        <p:txBody>
          <a:bodyPr/>
          <a:lstStyle>
            <a:lvl1pPr>
              <a:defRPr/>
            </a:lvl1pPr>
          </a:lstStyle>
          <a:p>
            <a:pPr lvl="0"/>
            <a:r>
              <a:rPr lang="ja-JP" altLang="en-US" noProof="0"/>
              <a:t>マスター タイトルの書式設定</a:t>
            </a:r>
          </a:p>
        </p:txBody>
      </p:sp>
      <p:sp>
        <p:nvSpPr>
          <p:cNvPr id="3078"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a:t>マスター サブタイトルの書式設定</a:t>
            </a:r>
          </a:p>
        </p:txBody>
      </p:sp>
      <p:sp>
        <p:nvSpPr>
          <p:cNvPr id="3079" name="Rectangle 7"/>
          <p:cNvSpPr>
            <a:spLocks noGrp="1" noChangeArrowheads="1"/>
          </p:cNvSpPr>
          <p:nvPr>
            <p:ph type="dt" sz="half" idx="2"/>
          </p:nvPr>
        </p:nvSpPr>
        <p:spPr/>
        <p:txBody>
          <a:bodyPr/>
          <a:lstStyle>
            <a:lvl1pPr>
              <a:defRPr/>
            </a:lvl1pPr>
          </a:lstStyle>
          <a:p>
            <a:endParaRPr lang="en-US" altLang="ja-JP"/>
          </a:p>
        </p:txBody>
      </p:sp>
      <p:sp>
        <p:nvSpPr>
          <p:cNvPr id="3080" name="Rectangle 8"/>
          <p:cNvSpPr>
            <a:spLocks noGrp="1" noChangeArrowheads="1"/>
          </p:cNvSpPr>
          <p:nvPr>
            <p:ph type="ftr" sz="quarter" idx="3"/>
          </p:nvPr>
        </p:nvSpPr>
        <p:spPr/>
        <p:txBody>
          <a:bodyPr/>
          <a:lstStyle>
            <a:lvl1pPr>
              <a:defRPr/>
            </a:lvl1pPr>
          </a:lstStyle>
          <a:p>
            <a:endParaRPr lang="en-US" altLang="ja-JP"/>
          </a:p>
        </p:txBody>
      </p:sp>
      <p:sp>
        <p:nvSpPr>
          <p:cNvPr id="3081" name="Rectangle 9"/>
          <p:cNvSpPr>
            <a:spLocks noGrp="1" noChangeArrowheads="1"/>
          </p:cNvSpPr>
          <p:nvPr>
            <p:ph type="sldNum" sz="quarter" idx="4"/>
          </p:nvPr>
        </p:nvSpPr>
        <p:spPr/>
        <p:txBody>
          <a:bodyPr/>
          <a:lstStyle>
            <a:lvl1pPr>
              <a:defRPr/>
            </a:lvl1pPr>
          </a:lstStyle>
          <a:p>
            <a:fld id="{9EE1E841-2FA5-46DC-9936-9B4E84538D09}" type="slidenum">
              <a:rPr lang="en-US" altLang="ja-JP"/>
              <a:pPr/>
              <a:t>‹#›</a:t>
            </a:fld>
            <a:endParaRPr lang="en-US" altLang="ja-JP"/>
          </a:p>
        </p:txBody>
      </p:sp>
      <p:sp>
        <p:nvSpPr>
          <p:cNvPr id="3082" name="Rectangle 10"/>
          <p:cNvSpPr>
            <a:spLocks noChangeArrowheads="1"/>
          </p:cNvSpPr>
          <p:nvPr userDrawn="1"/>
        </p:nvSpPr>
        <p:spPr bwMode="auto">
          <a:xfrm>
            <a:off x="8893175" y="1158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3" name="Rectangle 11"/>
          <p:cNvSpPr>
            <a:spLocks noChangeArrowheads="1"/>
          </p:cNvSpPr>
          <p:nvPr userDrawn="1"/>
        </p:nvSpPr>
        <p:spPr bwMode="auto">
          <a:xfrm>
            <a:off x="8726488" y="1158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4" name="Rectangle 12"/>
          <p:cNvSpPr>
            <a:spLocks noChangeArrowheads="1"/>
          </p:cNvSpPr>
          <p:nvPr userDrawn="1"/>
        </p:nvSpPr>
        <p:spPr bwMode="auto">
          <a:xfrm>
            <a:off x="8893175" y="2809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085" name="Group 13"/>
          <p:cNvGrpSpPr>
            <a:grpSpLocks/>
          </p:cNvGrpSpPr>
          <p:nvPr userDrawn="1"/>
        </p:nvGrpSpPr>
        <p:grpSpPr bwMode="auto">
          <a:xfrm rot="-10800000">
            <a:off x="85725" y="6465888"/>
            <a:ext cx="309563" cy="309562"/>
            <a:chOff x="113" y="4020"/>
            <a:chExt cx="195" cy="195"/>
          </a:xfrm>
        </p:grpSpPr>
        <p:sp>
          <p:nvSpPr>
            <p:cNvPr id="3086" name="Rectangle 14"/>
            <p:cNvSpPr>
              <a:spLocks noChangeArrowheads="1"/>
            </p:cNvSpPr>
            <p:nvPr userDrawn="1"/>
          </p:nvSpPr>
          <p:spPr bwMode="auto">
            <a:xfrm>
              <a:off x="218" y="4020"/>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7" name="Rectangle 15"/>
            <p:cNvSpPr>
              <a:spLocks noChangeArrowheads="1"/>
            </p:cNvSpPr>
            <p:nvPr userDrawn="1"/>
          </p:nvSpPr>
          <p:spPr bwMode="auto">
            <a:xfrm>
              <a:off x="113" y="4020"/>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8" name="Rectangle 16"/>
            <p:cNvSpPr>
              <a:spLocks noChangeArrowheads="1"/>
            </p:cNvSpPr>
            <p:nvPr userDrawn="1"/>
          </p:nvSpPr>
          <p:spPr bwMode="auto">
            <a:xfrm>
              <a:off x="218" y="4124"/>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E1862D52-BC5A-4B57-9CD6-2C2AA5311C66}" type="slidenum">
              <a:rPr lang="en-US" altLang="ja-JP"/>
              <a:pPr/>
              <a:t>‹#›</a:t>
            </a:fld>
            <a:endParaRPr lang="en-US" altLang="ja-JP"/>
          </a:p>
        </p:txBody>
      </p:sp>
    </p:spTree>
    <p:extLst>
      <p:ext uri="{BB962C8B-B14F-4D97-AF65-F5344CB8AC3E}">
        <p14:creationId xmlns:p14="http://schemas.microsoft.com/office/powerpoint/2010/main" val="351723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439579BB-6675-4E5F-82E8-F4712A533808}" type="slidenum">
              <a:rPr lang="en-US" altLang="ja-JP"/>
              <a:pPr/>
              <a:t>‹#›</a:t>
            </a:fld>
            <a:endParaRPr lang="en-US" altLang="ja-JP"/>
          </a:p>
        </p:txBody>
      </p:sp>
    </p:spTree>
    <p:extLst>
      <p:ext uri="{BB962C8B-B14F-4D97-AF65-F5344CB8AC3E}">
        <p14:creationId xmlns:p14="http://schemas.microsoft.com/office/powerpoint/2010/main" val="286316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0E1644C-AC12-498C-8064-28A8907B9292}" type="slidenum">
              <a:rPr lang="en-US" altLang="ja-JP"/>
              <a:pPr/>
              <a:t>‹#›</a:t>
            </a:fld>
            <a:endParaRPr lang="en-US" altLang="ja-JP"/>
          </a:p>
        </p:txBody>
      </p:sp>
    </p:spTree>
    <p:extLst>
      <p:ext uri="{BB962C8B-B14F-4D97-AF65-F5344CB8AC3E}">
        <p14:creationId xmlns:p14="http://schemas.microsoft.com/office/powerpoint/2010/main" val="157478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B704DBE-B51E-414C-8893-F0F7DC72CCA1}" type="slidenum">
              <a:rPr lang="en-US" altLang="ja-JP"/>
              <a:pPr/>
              <a:t>‹#›</a:t>
            </a:fld>
            <a:endParaRPr lang="en-US" altLang="ja-JP"/>
          </a:p>
        </p:txBody>
      </p:sp>
    </p:spTree>
    <p:extLst>
      <p:ext uri="{BB962C8B-B14F-4D97-AF65-F5344CB8AC3E}">
        <p14:creationId xmlns:p14="http://schemas.microsoft.com/office/powerpoint/2010/main" val="366368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ABACADBA-9619-48CE-9F2C-866DCC8FFDAE}" type="slidenum">
              <a:rPr lang="en-US" altLang="ja-JP"/>
              <a:pPr/>
              <a:t>‹#›</a:t>
            </a:fld>
            <a:endParaRPr lang="en-US" altLang="ja-JP"/>
          </a:p>
        </p:txBody>
      </p:sp>
    </p:spTree>
    <p:extLst>
      <p:ext uri="{BB962C8B-B14F-4D97-AF65-F5344CB8AC3E}">
        <p14:creationId xmlns:p14="http://schemas.microsoft.com/office/powerpoint/2010/main" val="424763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63590924-BFEE-4055-860D-FF78E2A5E977}" type="slidenum">
              <a:rPr lang="en-US" altLang="ja-JP"/>
              <a:pPr/>
              <a:t>‹#›</a:t>
            </a:fld>
            <a:endParaRPr lang="en-US" altLang="ja-JP"/>
          </a:p>
        </p:txBody>
      </p:sp>
    </p:spTree>
    <p:extLst>
      <p:ext uri="{BB962C8B-B14F-4D97-AF65-F5344CB8AC3E}">
        <p14:creationId xmlns:p14="http://schemas.microsoft.com/office/powerpoint/2010/main" val="36301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6955396F-425E-44C3-8105-54EA0578B3CF}" type="slidenum">
              <a:rPr lang="en-US" altLang="ja-JP"/>
              <a:pPr/>
              <a:t>‹#›</a:t>
            </a:fld>
            <a:endParaRPr lang="en-US" altLang="ja-JP"/>
          </a:p>
        </p:txBody>
      </p:sp>
    </p:spTree>
    <p:extLst>
      <p:ext uri="{BB962C8B-B14F-4D97-AF65-F5344CB8AC3E}">
        <p14:creationId xmlns:p14="http://schemas.microsoft.com/office/powerpoint/2010/main" val="291579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6E65BF20-3545-465B-814F-A01B869557F4}" type="slidenum">
              <a:rPr lang="en-US" altLang="ja-JP"/>
              <a:pPr/>
              <a:t>‹#›</a:t>
            </a:fld>
            <a:endParaRPr lang="en-US" altLang="ja-JP"/>
          </a:p>
        </p:txBody>
      </p:sp>
    </p:spTree>
    <p:extLst>
      <p:ext uri="{BB962C8B-B14F-4D97-AF65-F5344CB8AC3E}">
        <p14:creationId xmlns:p14="http://schemas.microsoft.com/office/powerpoint/2010/main" val="9817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FE363EF-A6A2-44F1-A289-C192B8D63A1B}" type="slidenum">
              <a:rPr lang="en-US" altLang="ja-JP"/>
              <a:pPr/>
              <a:t>‹#›</a:t>
            </a:fld>
            <a:endParaRPr lang="en-US" altLang="ja-JP"/>
          </a:p>
        </p:txBody>
      </p:sp>
    </p:spTree>
    <p:extLst>
      <p:ext uri="{BB962C8B-B14F-4D97-AF65-F5344CB8AC3E}">
        <p14:creationId xmlns:p14="http://schemas.microsoft.com/office/powerpoint/2010/main" val="399491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C39EB39-89DD-45BF-906E-280DDA6019F6}" type="slidenum">
              <a:rPr lang="en-US" altLang="ja-JP"/>
              <a:pPr/>
              <a:t>‹#›</a:t>
            </a:fld>
            <a:endParaRPr lang="en-US" altLang="ja-JP"/>
          </a:p>
        </p:txBody>
      </p:sp>
    </p:spTree>
    <p:extLst>
      <p:ext uri="{BB962C8B-B14F-4D97-AF65-F5344CB8AC3E}">
        <p14:creationId xmlns:p14="http://schemas.microsoft.com/office/powerpoint/2010/main" val="295149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250825" y="1341438"/>
            <a:ext cx="8642350" cy="71437"/>
          </a:xfrm>
          <a:prstGeom prst="rect">
            <a:avLst/>
          </a:prstGeom>
          <a:solidFill>
            <a:srgbClr val="66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 name="Rectangle 10"/>
          <p:cNvSpPr>
            <a:spLocks noChangeArrowheads="1"/>
          </p:cNvSpPr>
          <p:nvPr/>
        </p:nvSpPr>
        <p:spPr bwMode="auto">
          <a:xfrm>
            <a:off x="468313" y="1196975"/>
            <a:ext cx="1366837" cy="14446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2" name="Rectangle 18"/>
          <p:cNvSpPr>
            <a:spLocks noChangeArrowheads="1"/>
          </p:cNvSpPr>
          <p:nvPr/>
        </p:nvSpPr>
        <p:spPr bwMode="auto">
          <a:xfrm>
            <a:off x="8280400" y="6453188"/>
            <a:ext cx="863600" cy="7143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12F018D-BEF4-4A6D-BC2E-A4C15DC0893A}" type="slidenum">
              <a:rPr lang="en-US" altLang="ja-JP"/>
              <a:pPr/>
              <a:t>‹#›</a:t>
            </a:fld>
            <a:endParaRPr lang="en-US" altLang="ja-JP"/>
          </a:p>
        </p:txBody>
      </p:sp>
      <p:sp>
        <p:nvSpPr>
          <p:cNvPr id="1035" name="Rectangle 11"/>
          <p:cNvSpPr>
            <a:spLocks noChangeArrowheads="1"/>
          </p:cNvSpPr>
          <p:nvPr/>
        </p:nvSpPr>
        <p:spPr bwMode="auto">
          <a:xfrm>
            <a:off x="8893175" y="1158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 name="Rectangle 12"/>
          <p:cNvSpPr>
            <a:spLocks noChangeArrowheads="1"/>
          </p:cNvSpPr>
          <p:nvPr/>
        </p:nvSpPr>
        <p:spPr bwMode="auto">
          <a:xfrm>
            <a:off x="8726488" y="1158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7" name="Rectangle 13"/>
          <p:cNvSpPr>
            <a:spLocks noChangeArrowheads="1"/>
          </p:cNvSpPr>
          <p:nvPr/>
        </p:nvSpPr>
        <p:spPr bwMode="auto">
          <a:xfrm>
            <a:off x="8893175" y="280988"/>
            <a:ext cx="142875" cy="144462"/>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41" name="Group 17"/>
          <p:cNvGrpSpPr>
            <a:grpSpLocks/>
          </p:cNvGrpSpPr>
          <p:nvPr/>
        </p:nvGrpSpPr>
        <p:grpSpPr bwMode="auto">
          <a:xfrm rot="-10800000">
            <a:off x="85725" y="6465888"/>
            <a:ext cx="309563" cy="309562"/>
            <a:chOff x="113" y="4020"/>
            <a:chExt cx="195" cy="195"/>
          </a:xfrm>
        </p:grpSpPr>
        <p:sp>
          <p:nvSpPr>
            <p:cNvPr id="1038" name="Rectangle 14"/>
            <p:cNvSpPr>
              <a:spLocks noChangeArrowheads="1"/>
            </p:cNvSpPr>
            <p:nvPr userDrawn="1"/>
          </p:nvSpPr>
          <p:spPr bwMode="auto">
            <a:xfrm>
              <a:off x="218" y="4020"/>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9" name="Rectangle 15"/>
            <p:cNvSpPr>
              <a:spLocks noChangeArrowheads="1"/>
            </p:cNvSpPr>
            <p:nvPr userDrawn="1"/>
          </p:nvSpPr>
          <p:spPr bwMode="auto">
            <a:xfrm>
              <a:off x="113" y="4020"/>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0" name="Rectangle 16"/>
            <p:cNvSpPr>
              <a:spLocks noChangeArrowheads="1"/>
            </p:cNvSpPr>
            <p:nvPr userDrawn="1"/>
          </p:nvSpPr>
          <p:spPr bwMode="auto">
            <a:xfrm>
              <a:off x="218" y="4124"/>
              <a:ext cx="90" cy="91"/>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1" fontAlgn="base" hangingPunct="1">
        <a:spcBef>
          <a:spcPct val="20000"/>
        </a:spcBef>
        <a:spcAft>
          <a:spcPct val="0"/>
        </a:spcAft>
        <a:buClr>
          <a:srgbClr val="666699"/>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6666FF"/>
        </a:buClr>
        <a:buFont typeface="Arial" pitchFamily="34" charset="0"/>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rgbClr val="3333CC"/>
        </a:buClr>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lr>
          <a:srgbClr val="533993"/>
        </a:buClr>
        <a:buFont typeface="Arial" pitchFamily="34" charset="0"/>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666699"/>
        </a:buClr>
        <a:buFont typeface="Arial" pitchFamily="34" charset="0"/>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666699"/>
        </a:buClr>
        <a:buFont typeface="Arial" pitchFamily="34" charset="0"/>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666699"/>
        </a:buClr>
        <a:buFont typeface="Arial" pitchFamily="34" charset="0"/>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666699"/>
        </a:buClr>
        <a:buFont typeface="Arial" pitchFamily="34" charset="0"/>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666699"/>
        </a:buClr>
        <a:buFont typeface="Arial" pitchFamily="34"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9.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1.m4a"/><Relationship Id="rId7" Type="http://schemas.openxmlformats.org/officeDocument/2006/relationships/image" Target="../media/image13.emf"/><Relationship Id="rId2" Type="http://schemas.microsoft.com/office/2007/relationships/media" Target="../media/media2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8640" y="1700808"/>
            <a:ext cx="8566720" cy="1470025"/>
          </a:xfrm>
        </p:spPr>
        <p:txBody>
          <a:bodyPr/>
          <a:lstStyle/>
          <a:p>
            <a:r>
              <a:rPr lang="ja-JP" altLang="en-US" sz="3200" dirty="0">
                <a:latin typeface="UD デジタル 教科書体 NP-R" panose="02020400000000000000" pitchFamily="18" charset="-128"/>
                <a:ea typeface="UD デジタル 教科書体 NP-R" panose="02020400000000000000" pitchFamily="18" charset="-128"/>
              </a:rPr>
              <a:t>第</a:t>
            </a:r>
            <a:r>
              <a:rPr lang="en-US" altLang="ja-JP" sz="3200" dirty="0">
                <a:latin typeface="UD デジタル 教科書体 NP-R" panose="02020400000000000000" pitchFamily="18" charset="-128"/>
                <a:ea typeface="UD デジタル 教科書体 NP-R" panose="02020400000000000000" pitchFamily="18" charset="-128"/>
              </a:rPr>
              <a:t>40</a:t>
            </a:r>
            <a:r>
              <a:rPr lang="ja-JP" altLang="en-US" sz="3200" dirty="0">
                <a:latin typeface="UD デジタル 教科書体 NP-R" panose="02020400000000000000" pitchFamily="18" charset="-128"/>
                <a:ea typeface="UD デジタル 教科書体 NP-R" panose="02020400000000000000" pitchFamily="18" charset="-128"/>
              </a:rPr>
              <a:t>回日本看護科学学会学術集会</a:t>
            </a:r>
            <a:r>
              <a:rPr lang="en-US" altLang="ja-JP" sz="3200" dirty="0">
                <a:latin typeface="UD デジタル 教科書体 NP-R" panose="02020400000000000000" pitchFamily="18" charset="-128"/>
                <a:ea typeface="UD デジタル 教科書体 NP-R" panose="02020400000000000000" pitchFamily="18" charset="-128"/>
              </a:rPr>
              <a:t/>
            </a:r>
            <a:br>
              <a:rPr lang="en-US" altLang="ja-JP" sz="3200" dirty="0">
                <a:latin typeface="UD デジタル 教科書体 NP-R" panose="02020400000000000000" pitchFamily="18" charset="-128"/>
                <a:ea typeface="UD デジタル 教科書体 NP-R" panose="02020400000000000000" pitchFamily="18" charset="-128"/>
              </a:rPr>
            </a:br>
            <a:r>
              <a:rPr lang="ja-JP" altLang="en-US" sz="3200" dirty="0">
                <a:latin typeface="UD デジタル 教科書体 NP-R" panose="02020400000000000000" pitchFamily="18" charset="-128"/>
                <a:ea typeface="UD デジタル 教科書体 NP-R" panose="02020400000000000000" pitchFamily="18" charset="-128"/>
              </a:rPr>
              <a:t>交流集会</a:t>
            </a:r>
            <a:r>
              <a:rPr lang="en-US" altLang="ja-JP" sz="3200" dirty="0">
                <a:latin typeface="UD デジタル 教科書体 NP-R" panose="02020400000000000000" pitchFamily="18" charset="-128"/>
                <a:ea typeface="UD デジタル 教科書体 NP-R" panose="02020400000000000000" pitchFamily="18" charset="-128"/>
              </a:rPr>
              <a:t/>
            </a:r>
            <a:br>
              <a:rPr lang="en-US" altLang="ja-JP" sz="3200" dirty="0">
                <a:latin typeface="UD デジタル 教科書体 NP-R" panose="02020400000000000000" pitchFamily="18" charset="-128"/>
                <a:ea typeface="UD デジタル 教科書体 NP-R" panose="02020400000000000000" pitchFamily="18" charset="-128"/>
              </a:rPr>
            </a:br>
            <a:r>
              <a:rPr lang="ja-JP" altLang="en-US" sz="1050"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
            </a:r>
            <a:br>
              <a:rPr lang="en-US" altLang="ja-JP" dirty="0">
                <a:latin typeface="UD デジタル 教科書体 NP-R" panose="02020400000000000000" pitchFamily="18" charset="-128"/>
                <a:ea typeface="UD デジタル 教科書体 NP-R" panose="02020400000000000000" pitchFamily="18" charset="-128"/>
              </a:rPr>
            </a:br>
            <a:r>
              <a:rPr lang="en-US" altLang="ja-JP" sz="3200" dirty="0">
                <a:latin typeface="UD デジタル 教科書体 NP-R" panose="02020400000000000000" pitchFamily="18" charset="-128"/>
                <a:ea typeface="UD デジタル 教科書体 NP-R" panose="02020400000000000000" pitchFamily="18" charset="-128"/>
              </a:rPr>
              <a:t>【</a:t>
            </a:r>
            <a:r>
              <a:rPr lang="ja-JP" altLang="en-US" sz="3200" dirty="0">
                <a:latin typeface="UD デジタル 教科書体 NP-R" panose="02020400000000000000" pitchFamily="18" charset="-128"/>
                <a:ea typeface="UD デジタル 教科書体 NP-R" panose="02020400000000000000" pitchFamily="18" charset="-128"/>
              </a:rPr>
              <a:t>看護大学教員による</a:t>
            </a:r>
            <a:r>
              <a:rPr lang="en-US" altLang="ja-JP" sz="3200" dirty="0">
                <a:latin typeface="UD デジタル 教科書体 NP-R" panose="02020400000000000000" pitchFamily="18" charset="-128"/>
                <a:ea typeface="UD デジタル 教科書体 NP-R" panose="02020400000000000000" pitchFamily="18" charset="-128"/>
              </a:rPr>
              <a:t>COVID-19</a:t>
            </a:r>
            <a:r>
              <a:rPr lang="ja-JP" altLang="en-US" sz="3200" dirty="0">
                <a:latin typeface="UD デジタル 教科書体 NP-R" panose="02020400000000000000" pitchFamily="18" charset="-128"/>
                <a:ea typeface="UD デジタル 教科書体 NP-R" panose="02020400000000000000" pitchFamily="18" charset="-128"/>
              </a:rPr>
              <a:t>禍における新人看護師に対するサポートシステムの実際</a:t>
            </a:r>
            <a:br>
              <a:rPr lang="ja-JP" altLang="en-US" sz="3200" dirty="0">
                <a:latin typeface="UD デジタル 教科書体 NP-R" panose="02020400000000000000" pitchFamily="18" charset="-128"/>
                <a:ea typeface="UD デジタル 教科書体 NP-R" panose="02020400000000000000" pitchFamily="18" charset="-128"/>
              </a:rPr>
            </a:br>
            <a:r>
              <a:rPr lang="ja-JP" altLang="en-US" sz="3200" dirty="0">
                <a:latin typeface="UD デジタル 教科書体 NP-R" panose="02020400000000000000" pitchFamily="18" charset="-128"/>
                <a:ea typeface="UD デジタル 教科書体 NP-R" panose="02020400000000000000" pitchFamily="18" charset="-128"/>
              </a:rPr>
              <a:t>都内一大学病院の試みから</a:t>
            </a:r>
            <a:r>
              <a:rPr lang="en-US" altLang="ja-JP" sz="3200" dirty="0">
                <a:latin typeface="UD デジタル 教科書体 NP-R" panose="02020400000000000000" pitchFamily="18" charset="-128"/>
                <a:ea typeface="UD デジタル 教科書体 NP-R" panose="02020400000000000000" pitchFamily="18" charset="-128"/>
              </a:rPr>
              <a:t>】</a:t>
            </a:r>
            <a:r>
              <a:rPr lang="ja-JP" altLang="en-US" sz="3200" dirty="0">
                <a:latin typeface="UD デジタル 教科書体 NP-R" panose="02020400000000000000" pitchFamily="18" charset="-128"/>
                <a:ea typeface="UD デジタル 教科書体 NP-R" panose="02020400000000000000" pitchFamily="18" charset="-128"/>
              </a:rPr>
              <a:t/>
            </a:r>
            <a:br>
              <a:rPr lang="ja-JP" altLang="en-US" sz="3200" dirty="0">
                <a:latin typeface="UD デジタル 教科書体 NP-R" panose="02020400000000000000" pitchFamily="18" charset="-128"/>
                <a:ea typeface="UD デジタル 教科書体 NP-R" panose="02020400000000000000" pitchFamily="18" charset="-128"/>
              </a:rPr>
            </a:br>
            <a:endParaRPr lang="en-US" altLang="ja-JP" sz="3200" dirty="0">
              <a:latin typeface="UD デジタル 教科書体 NP-R" panose="02020400000000000000" pitchFamily="18" charset="-128"/>
              <a:ea typeface="UD デジタル 教科書体 NP-R" panose="02020400000000000000" pitchFamily="18" charset="-128"/>
            </a:endParaRPr>
          </a:p>
        </p:txBody>
      </p:sp>
      <p:sp>
        <p:nvSpPr>
          <p:cNvPr id="6147" name="Rectangle 3"/>
          <p:cNvSpPr>
            <a:spLocks noGrp="1" noChangeArrowheads="1"/>
          </p:cNvSpPr>
          <p:nvPr>
            <p:ph type="subTitle" idx="1"/>
          </p:nvPr>
        </p:nvSpPr>
        <p:spPr>
          <a:xfrm>
            <a:off x="1371600" y="4149080"/>
            <a:ext cx="6400800" cy="1752600"/>
          </a:xfrm>
        </p:spPr>
        <p:txBody>
          <a:bodyPr/>
          <a:lstStyle/>
          <a:p>
            <a:endParaRPr lang="en-US" altLang="ja-JP" dirty="0"/>
          </a:p>
          <a:p>
            <a:r>
              <a:rPr lang="ja-JP" altLang="en-US" sz="2000" dirty="0"/>
              <a:t>東京慈恵会医科大学医学部看護学科</a:t>
            </a:r>
            <a:endParaRPr lang="en-US" altLang="ja-JP" sz="2000" dirty="0"/>
          </a:p>
          <a:p>
            <a:r>
              <a:rPr lang="ja-JP" altLang="en-US" sz="2000" dirty="0"/>
              <a:t>山下真裕子　佐藤紀子　福田美和子　</a:t>
            </a:r>
            <a:endParaRPr lang="en-US" altLang="ja-JP" sz="2000" dirty="0"/>
          </a:p>
          <a:p>
            <a:r>
              <a:rPr lang="ja-JP" altLang="en-US" sz="2000" dirty="0"/>
              <a:t>石川純子　千吉良綾子　</a:t>
            </a:r>
            <a:endParaRPr lang="en-US" altLang="ja-JP" sz="2000" dirty="0"/>
          </a:p>
        </p:txBody>
      </p:sp>
      <p:pic>
        <p:nvPicPr>
          <p:cNvPr id="4" name="図 3">
            <a:extLst>
              <a:ext uri="{FF2B5EF4-FFF2-40B4-BE49-F238E27FC236}">
                <a16:creationId xmlns:a16="http://schemas.microsoft.com/office/drawing/2014/main" id="{A260E958-9C3C-4492-8C1D-7DEAA0584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4880675"/>
            <a:ext cx="1203110" cy="1001649"/>
          </a:xfrm>
          <a:prstGeom prst="rect">
            <a:avLst/>
          </a:prstGeom>
        </p:spPr>
      </p:pic>
      <p:pic>
        <p:nvPicPr>
          <p:cNvPr id="6" name="オーディオ 5">
            <a:hlinkClick r:id="" action="ppaction://media"/>
            <a:extLst>
              <a:ext uri="{FF2B5EF4-FFF2-40B4-BE49-F238E27FC236}">
                <a16:creationId xmlns:a16="http://schemas.microsoft.com/office/drawing/2014/main" id="{AE4B194A-62C6-4C27-B3AC-281D68AC9F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67"/>
    </mc:Choice>
    <mc:Fallback xmlns="">
      <p:transition spd="slow" advTm="3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口腔ケア</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251520" y="1600200"/>
            <a:ext cx="8435280" cy="5069160"/>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工夫</a:t>
            </a:r>
            <a:r>
              <a:rPr lang="ja-JP" altLang="en-US" dirty="0">
                <a:latin typeface="UD デジタル 教科書体 N-B" panose="02020700000000000000" pitchFamily="17" charset="-128"/>
                <a:ea typeface="UD デジタル 教科書体 N-B" panose="02020700000000000000" pitchFamily="17" charset="-128"/>
              </a:rPr>
              <a:t>点</a:t>
            </a:r>
            <a:r>
              <a:rPr kumimoji="1" lang="ja-JP" altLang="en-US" dirty="0">
                <a:latin typeface="UD デジタル 教科書体 N-B" panose="02020700000000000000" pitchFamily="17" charset="-128"/>
                <a:ea typeface="UD デジタル 教科書体 N-B" panose="02020700000000000000" pitchFamily="17" charset="-128"/>
              </a:rPr>
              <a:t>：配属先特性に応じた対象者を想定</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a:t>
            </a:r>
            <a:r>
              <a:rPr lang="ja-JP" altLang="en-US" sz="2400" dirty="0">
                <a:latin typeface="UD デジタル 教科書体 N-B" panose="02020700000000000000" pitchFamily="17" charset="-128"/>
                <a:ea typeface="UD デジタル 教科書体 N-B" panose="02020700000000000000" pitchFamily="17" charset="-128"/>
              </a:rPr>
              <a:t>内科全般病棟</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全介助・認知症高齢者など</a:t>
            </a:r>
            <a:endParaRPr lang="en-US" altLang="ja-JP" sz="24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400" dirty="0">
                <a:latin typeface="UD デジタル 教科書体 N-B" panose="02020700000000000000" pitchFamily="17" charset="-128"/>
                <a:ea typeface="UD デジタル 教科書体 N-B" panose="02020700000000000000" pitchFamily="17" charset="-128"/>
              </a:rPr>
              <a:t>　　　　　　　　外科全般病棟</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挿管・気管切開者など</a:t>
            </a:r>
            <a:endParaRPr lang="en-US" altLang="ja-JP" sz="24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400" dirty="0">
                <a:latin typeface="UD デジタル 教科書体 N-B" panose="02020700000000000000" pitchFamily="17" charset="-128"/>
                <a:ea typeface="UD デジタル 教科書体 N-B" panose="02020700000000000000" pitchFamily="17" charset="-128"/>
              </a:rPr>
              <a:t>　　　　　　　　手術室</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術前口腔内アセスメントなど</a:t>
            </a:r>
            <a:endParaRPr lang="en-US" altLang="ja-JP" sz="24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400" dirty="0">
                <a:latin typeface="UD デジタル 教科書体 N-B" panose="02020700000000000000" pitchFamily="17" charset="-128"/>
                <a:ea typeface="UD デジタル 教科書体 N-B" panose="02020700000000000000" pitchFamily="17" charset="-128"/>
              </a:rPr>
              <a:t>　　　　　　　　</a:t>
            </a:r>
            <a:r>
              <a:rPr lang="en-US" altLang="ja-JP" sz="2400" dirty="0">
                <a:latin typeface="UD デジタル 教科書体 N-B" panose="02020700000000000000" pitchFamily="17" charset="-128"/>
                <a:ea typeface="UD デジタル 教科書体 N-B" panose="02020700000000000000" pitchFamily="17" charset="-128"/>
              </a:rPr>
              <a:t>ICU/</a:t>
            </a:r>
            <a:r>
              <a:rPr lang="ja-JP" altLang="en-US" sz="2400" dirty="0">
                <a:latin typeface="UD デジタル 教科書体 N-B" panose="02020700000000000000" pitchFamily="17" charset="-128"/>
                <a:ea typeface="UD デジタル 教科書体 N-B" panose="02020700000000000000" pitchFamily="17" charset="-128"/>
              </a:rPr>
              <a:t>挿管者の口腔ケアなど</a:t>
            </a:r>
            <a:endParaRPr lang="en-US" altLang="ja-JP" sz="24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・効果</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自分の担当だけでなく、</a:t>
            </a:r>
            <a:r>
              <a:rPr kumimoji="1" lang="ja-JP" altLang="en-US" dirty="0">
                <a:latin typeface="UD デジタル 教科書体 N-B" panose="02020700000000000000" pitchFamily="17" charset="-128"/>
                <a:ea typeface="UD デジタル 教科書体 N-B" panose="02020700000000000000" pitchFamily="17" charset="-128"/>
              </a:rPr>
              <a:t>先輩</a:t>
            </a:r>
            <a:r>
              <a:rPr lang="ja-JP" altLang="en-US" dirty="0">
                <a:latin typeface="UD デジタル 教科書体 N-B" panose="02020700000000000000" pitchFamily="17" charset="-128"/>
                <a:ea typeface="UD デジタル 教科書体 N-B" panose="02020700000000000000" pitchFamily="17" charset="-128"/>
              </a:rPr>
              <a:t>が</a:t>
            </a:r>
            <a:r>
              <a:rPr kumimoji="1" lang="ja-JP" altLang="en-US" dirty="0">
                <a:latin typeface="UD デジタル 教科書体 N-B" panose="02020700000000000000" pitchFamily="17" charset="-128"/>
                <a:ea typeface="UD デジタル 教科書体 N-B" panose="02020700000000000000" pitchFamily="17" charset="-128"/>
              </a:rPr>
              <a:t>実践した対</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a:t>
            </a:r>
            <a:r>
              <a:rPr kumimoji="1" lang="ja-JP" altLang="en-US" dirty="0">
                <a:latin typeface="UD デジタル 教科書体 N-B" panose="02020700000000000000" pitchFamily="17" charset="-128"/>
                <a:ea typeface="UD デジタル 教科書体 N-B" panose="02020700000000000000" pitchFamily="17" charset="-128"/>
              </a:rPr>
              <a:t>象者をも想起し、復習になっていた</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実践的、応用的な質問がその都度出ていた</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endParaRPr kumimoji="1" lang="en-US" altLang="ja-JP" dirty="0">
              <a:latin typeface="UD デジタル 教科書体 NP-R" panose="02020400000000000000" pitchFamily="18" charset="-128"/>
              <a:ea typeface="UD デジタル 教科書体 NP-R" panose="02020400000000000000" pitchFamily="18" charset="-128"/>
            </a:endParaRPr>
          </a:p>
          <a:p>
            <a:endParaRPr lang="en-US" altLang="ja-JP" dirty="0">
              <a:latin typeface="UD デジタル 教科書体 NP-R" panose="02020400000000000000" pitchFamily="18" charset="-128"/>
              <a:ea typeface="UD デジタル 教科書体 NP-R" panose="02020400000000000000" pitchFamily="18" charset="-128"/>
            </a:endParaRPr>
          </a:p>
        </p:txBody>
      </p:sp>
      <p:pic>
        <p:nvPicPr>
          <p:cNvPr id="8" name="オーディオ 7">
            <a:hlinkClick r:id="" action="ppaction://media"/>
            <a:extLst>
              <a:ext uri="{FF2B5EF4-FFF2-40B4-BE49-F238E27FC236}">
                <a16:creationId xmlns:a16="http://schemas.microsoft.com/office/drawing/2014/main" id="{EC12CCBF-4CE3-46BA-A0F3-6DB56016FC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5142163"/>
      </p:ext>
    </p:extLst>
  </p:cSld>
  <p:clrMapOvr>
    <a:masterClrMapping/>
  </p:clrMapOvr>
  <mc:AlternateContent xmlns:mc="http://schemas.openxmlformats.org/markup-compatibility/2006" xmlns:p14="http://schemas.microsoft.com/office/powerpoint/2010/main">
    <mc:Choice Requires="p14">
      <p:transition spd="slow" p14:dur="2000" advTm="77543"/>
    </mc:Choice>
    <mc:Fallback xmlns="">
      <p:transition spd="slow" advTm="7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FFE0CA-76BE-41BD-AC9C-2B68DE6215F0}"/>
              </a:ext>
            </a:extLst>
          </p:cNvPr>
          <p:cNvSpPr>
            <a:spLocks noGrp="1"/>
          </p:cNvSpPr>
          <p:nvPr>
            <p:ph type="title"/>
          </p:nvPr>
        </p:nvSpPr>
        <p:spPr>
          <a:xfrm>
            <a:off x="251520" y="274638"/>
            <a:ext cx="8640960" cy="1143000"/>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新人看護師の反応</a:t>
            </a:r>
            <a:r>
              <a:rPr lang="en-US" altLang="ja-JP" dirty="0">
                <a:latin typeface="UD デジタル 教科書体 NP-R" panose="02020400000000000000" pitchFamily="18" charset="-128"/>
                <a:ea typeface="UD デジタル 教科書体 NP-R" panose="02020400000000000000" pitchFamily="18" charset="-128"/>
              </a:rPr>
              <a:t/>
            </a:r>
            <a:br>
              <a:rPr lang="en-US" altLang="ja-JP" dirty="0">
                <a:latin typeface="UD デジタル 教科書体 NP-R" panose="02020400000000000000" pitchFamily="18" charset="-128"/>
                <a:ea typeface="UD デジタル 教科書体 NP-R" panose="02020400000000000000" pitchFamily="18" charset="-128"/>
              </a:rPr>
            </a:br>
            <a:r>
              <a:rPr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リフレクションシートのまとめ</a:t>
            </a:r>
            <a:r>
              <a:rPr lang="en-US" altLang="ja-JP" dirty="0">
                <a:latin typeface="UD デジタル 教科書体 NP-R" panose="02020400000000000000" pitchFamily="18" charset="-128"/>
                <a:ea typeface="UD デジタル 教科書体 NP-R" panose="02020400000000000000" pitchFamily="18" charset="-128"/>
              </a:rPr>
              <a:t>)</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3" name="コンテンツ プレースホルダー 2">
            <a:extLst>
              <a:ext uri="{FF2B5EF4-FFF2-40B4-BE49-F238E27FC236}">
                <a16:creationId xmlns:a16="http://schemas.microsoft.com/office/drawing/2014/main" id="{A0658D23-6CBD-4A1E-83F0-71934311CD01}"/>
              </a:ext>
            </a:extLst>
          </p:cNvPr>
          <p:cNvSpPr>
            <a:spLocks noGrp="1"/>
          </p:cNvSpPr>
          <p:nvPr>
            <p:ph idx="1"/>
          </p:nvPr>
        </p:nvSpPr>
        <p:spPr>
          <a:xfrm>
            <a:off x="457200" y="1600200"/>
            <a:ext cx="8229600" cy="4925144"/>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学生の頃演習で行ったが、配属されて新たに思った疑問が、モデルで確認できた</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実際の場面では緊張するし不安だが、手順や注意点さえ頭に入っていれば、それほど難しい技術ではないと思えた</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実際の患者を想定しながら技術を学べた</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kumimoji="1" lang="ja-JP" altLang="en-US" dirty="0">
                <a:latin typeface="UD デジタル 教科書体 NP-R" panose="02020400000000000000" pitchFamily="18" charset="-128"/>
                <a:ea typeface="UD デジタル 教科書体 NP-R" panose="02020400000000000000" pitchFamily="18" charset="-128"/>
              </a:rPr>
              <a:t>＊日々の実践を想定する構えがみえる反応　</a:t>
            </a:r>
          </a:p>
        </p:txBody>
      </p:sp>
      <p:sp>
        <p:nvSpPr>
          <p:cNvPr id="4" name="下矢印 3"/>
          <p:cNvSpPr/>
          <p:nvPr/>
        </p:nvSpPr>
        <p:spPr>
          <a:xfrm>
            <a:off x="4139952" y="4797152"/>
            <a:ext cx="3406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3166" y="5884368"/>
            <a:ext cx="609600" cy="609600"/>
          </a:xfrm>
          <a:prstGeom prst="rect">
            <a:avLst/>
          </a:prstGeom>
        </p:spPr>
      </p:pic>
    </p:spTree>
    <p:extLst>
      <p:ext uri="{BB962C8B-B14F-4D97-AF65-F5344CB8AC3E}">
        <p14:creationId xmlns:p14="http://schemas.microsoft.com/office/powerpoint/2010/main" val="23701116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9F6A58-D991-4C2A-8362-946CB17FDBD1}"/>
              </a:ext>
            </a:extLst>
          </p:cNvPr>
          <p:cNvSpPr>
            <a:spLocks noGrp="1"/>
          </p:cNvSpPr>
          <p:nvPr>
            <p:ph type="title"/>
          </p:nvPr>
        </p:nvSpPr>
        <p:spPr/>
        <p:txBody>
          <a:bodyPr/>
          <a:lstStyle/>
          <a:p>
            <a:r>
              <a:rPr kumimoji="1" lang="ja-JP" altLang="en-US" dirty="0"/>
              <a:t>技術トレーニング全体の</a:t>
            </a:r>
            <a:r>
              <a:rPr kumimoji="1" lang="en-US" altLang="ja-JP" dirty="0"/>
              <a:t/>
            </a:r>
            <a:br>
              <a:rPr kumimoji="1" lang="en-US" altLang="ja-JP" dirty="0"/>
            </a:br>
            <a:r>
              <a:rPr kumimoji="1" lang="ja-JP" altLang="en-US" dirty="0"/>
              <a:t>アンケート結果①</a:t>
            </a:r>
          </a:p>
        </p:txBody>
      </p:sp>
      <p:sp>
        <p:nvSpPr>
          <p:cNvPr id="7" name="四角形: 角を丸くする 11">
            <a:extLst>
              <a:ext uri="{FF2B5EF4-FFF2-40B4-BE49-F238E27FC236}">
                <a16:creationId xmlns:a16="http://schemas.microsoft.com/office/drawing/2014/main" id="{66B80058-D233-4CA7-9047-8C7FB54F09EF}"/>
              </a:ext>
            </a:extLst>
          </p:cNvPr>
          <p:cNvSpPr/>
          <p:nvPr/>
        </p:nvSpPr>
        <p:spPr>
          <a:xfrm>
            <a:off x="436145" y="5444008"/>
            <a:ext cx="8507288" cy="9233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最初から意図しなかったが、新人看護師からみて、関連しあう技術を抱き合わせて</a:t>
            </a:r>
            <a:r>
              <a:rPr kumimoji="1" lang="en-US" altLang="ja-JP"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90</a:t>
            </a: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分の技術トレーニングを実施したことの効果となった。</a:t>
            </a:r>
          </a:p>
        </p:txBody>
      </p:sp>
      <p:pic>
        <p:nvPicPr>
          <p:cNvPr id="5" name="図 4">
            <a:extLst>
              <a:ext uri="{FF2B5EF4-FFF2-40B4-BE49-F238E27FC236}">
                <a16:creationId xmlns:a16="http://schemas.microsoft.com/office/drawing/2014/main" id="{E7302195-D3FC-4130-BEFA-3D6C3B09FD91}"/>
              </a:ext>
            </a:extLst>
          </p:cNvPr>
          <p:cNvPicPr>
            <a:picLocks noChangeAspect="1"/>
          </p:cNvPicPr>
          <p:nvPr/>
        </p:nvPicPr>
        <p:blipFill>
          <a:blip r:embed="rId5"/>
          <a:stretch>
            <a:fillRect/>
          </a:stretch>
        </p:blipFill>
        <p:spPr>
          <a:xfrm>
            <a:off x="457200" y="1988841"/>
            <a:ext cx="8229600" cy="2262625"/>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3833" y="5978244"/>
            <a:ext cx="609600" cy="609600"/>
          </a:xfrm>
          <a:prstGeom prst="rect">
            <a:avLst/>
          </a:prstGeom>
        </p:spPr>
      </p:pic>
    </p:spTree>
    <p:extLst>
      <p:ext uri="{BB962C8B-B14F-4D97-AF65-F5344CB8AC3E}">
        <p14:creationId xmlns:p14="http://schemas.microsoft.com/office/powerpoint/2010/main" val="23921324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技術トレーニング全体の</a:t>
            </a:r>
            <a:r>
              <a:rPr kumimoji="1" lang="en-US" altLang="ja-JP" dirty="0"/>
              <a:t/>
            </a:r>
            <a:br>
              <a:rPr kumimoji="1" lang="en-US" altLang="ja-JP" dirty="0"/>
            </a:br>
            <a:r>
              <a:rPr lang="ja-JP" altLang="en-US" dirty="0"/>
              <a:t>アンケート結果②</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実際の臨床場面での発展</a:t>
            </a:r>
          </a:p>
        </p:txBody>
      </p:sp>
      <p:sp>
        <p:nvSpPr>
          <p:cNvPr id="5" name="四角形: 角を丸くする 11">
            <a:extLst>
              <a:ext uri="{FF2B5EF4-FFF2-40B4-BE49-F238E27FC236}">
                <a16:creationId xmlns:a16="http://schemas.microsoft.com/office/drawing/2014/main" id="{66B80058-D233-4CA7-9047-8C7FB54F09EF}"/>
              </a:ext>
            </a:extLst>
          </p:cNvPr>
          <p:cNvSpPr/>
          <p:nvPr/>
        </p:nvSpPr>
        <p:spPr>
          <a:xfrm>
            <a:off x="436145" y="5517232"/>
            <a:ext cx="8402737" cy="8501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「実際の場面を踏まえイメージ化を図ること」を促進する技術トレーニングとなった。それゆえ、根拠を大切にする姿勢にもつながった</a:t>
            </a:r>
          </a:p>
        </p:txBody>
      </p:sp>
      <p:pic>
        <p:nvPicPr>
          <p:cNvPr id="6" name="図 5">
            <a:extLst>
              <a:ext uri="{FF2B5EF4-FFF2-40B4-BE49-F238E27FC236}">
                <a16:creationId xmlns:a16="http://schemas.microsoft.com/office/drawing/2014/main" id="{6CD64234-7092-44E8-B78F-1F60189021D2}"/>
              </a:ext>
            </a:extLst>
          </p:cNvPr>
          <p:cNvPicPr>
            <a:picLocks noChangeAspect="1"/>
          </p:cNvPicPr>
          <p:nvPr/>
        </p:nvPicPr>
        <p:blipFill>
          <a:blip r:embed="rId5"/>
          <a:stretch>
            <a:fillRect/>
          </a:stretch>
        </p:blipFill>
        <p:spPr>
          <a:xfrm>
            <a:off x="305117" y="2308362"/>
            <a:ext cx="8533765" cy="1851074"/>
          </a:xfrm>
          <a:prstGeom prst="rect">
            <a:avLst/>
          </a:prstGeom>
        </p:spPr>
      </p:pic>
      <p:sp>
        <p:nvSpPr>
          <p:cNvPr id="7" name="テキスト ボックス 6">
            <a:extLst>
              <a:ext uri="{FF2B5EF4-FFF2-40B4-BE49-F238E27FC236}">
                <a16:creationId xmlns:a16="http://schemas.microsoft.com/office/drawing/2014/main" id="{31534B24-7B48-46BA-AEE3-FE57B3E74512}"/>
              </a:ext>
            </a:extLst>
          </p:cNvPr>
          <p:cNvSpPr txBox="1"/>
          <p:nvPr/>
        </p:nvSpPr>
        <p:spPr>
          <a:xfrm>
            <a:off x="381158" y="4221267"/>
            <a:ext cx="838168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自由記載</a:t>
            </a:r>
            <a:endParaRPr kumimoji="1" lang="en-US" altLang="ja-JP"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新人が全員「やってみたいです」と自分から言ってきてくれた。実際にやってもらうと以前だったら手が止まったりしていたが今回はそういうことがなかった。</a:t>
            </a: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7028" y="6190423"/>
            <a:ext cx="609600" cy="609600"/>
          </a:xfrm>
          <a:prstGeom prst="rect">
            <a:avLst/>
          </a:prstGeom>
        </p:spPr>
      </p:pic>
    </p:spTree>
    <p:extLst>
      <p:ext uri="{BB962C8B-B14F-4D97-AF65-F5344CB8AC3E}">
        <p14:creationId xmlns:p14="http://schemas.microsoft.com/office/powerpoint/2010/main" val="4206008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技術トレーニング全体の</a:t>
            </a:r>
            <a:r>
              <a:rPr lang="en-US" altLang="ja-JP" dirty="0"/>
              <a:t/>
            </a:r>
            <a:br>
              <a:rPr lang="en-US" altLang="ja-JP" dirty="0"/>
            </a:br>
            <a:r>
              <a:rPr lang="ja-JP" altLang="en-US" dirty="0"/>
              <a:t>アンケート結果③</a:t>
            </a:r>
            <a:endParaRPr kumimoji="1" lang="ja-JP" altLang="en-US" dirty="0"/>
          </a:p>
        </p:txBody>
      </p:sp>
      <p:sp>
        <p:nvSpPr>
          <p:cNvPr id="5" name="四角形: 角を丸くする 11">
            <a:extLst>
              <a:ext uri="{FF2B5EF4-FFF2-40B4-BE49-F238E27FC236}">
                <a16:creationId xmlns:a16="http://schemas.microsoft.com/office/drawing/2014/main" id="{66B80058-D233-4CA7-9047-8C7FB54F09EF}"/>
              </a:ext>
            </a:extLst>
          </p:cNvPr>
          <p:cNvSpPr/>
          <p:nvPr/>
        </p:nvSpPr>
        <p:spPr>
          <a:xfrm>
            <a:off x="288627" y="5373215"/>
            <a:ext cx="8640960" cy="11085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「基礎知識を応用しながらコツをつかむ」ための技術トレーニングとして新人看護師に位置づいていた</a:t>
            </a:r>
          </a:p>
        </p:txBody>
      </p:sp>
      <p:pic>
        <p:nvPicPr>
          <p:cNvPr id="7" name="コンテンツ プレースホルダー 6">
            <a:extLst>
              <a:ext uri="{FF2B5EF4-FFF2-40B4-BE49-F238E27FC236}">
                <a16:creationId xmlns:a16="http://schemas.microsoft.com/office/drawing/2014/main" id="{A6A83526-3066-4206-9757-56E6E7C1B9BE}"/>
              </a:ext>
            </a:extLst>
          </p:cNvPr>
          <p:cNvPicPr>
            <a:picLocks noGrp="1" noChangeAspect="1"/>
          </p:cNvPicPr>
          <p:nvPr>
            <p:ph idx="1"/>
          </p:nvPr>
        </p:nvPicPr>
        <p:blipFill>
          <a:blip r:embed="rId5"/>
          <a:stretch>
            <a:fillRect/>
          </a:stretch>
        </p:blipFill>
        <p:spPr>
          <a:xfrm>
            <a:off x="410437" y="1896126"/>
            <a:ext cx="8299227" cy="2160240"/>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2478" y="6176920"/>
            <a:ext cx="609600" cy="609600"/>
          </a:xfrm>
          <a:prstGeom prst="rect">
            <a:avLst/>
          </a:prstGeom>
        </p:spPr>
      </p:pic>
    </p:spTree>
    <p:extLst>
      <p:ext uri="{BB962C8B-B14F-4D97-AF65-F5344CB8AC3E}">
        <p14:creationId xmlns:p14="http://schemas.microsoft.com/office/powerpoint/2010/main" val="39061629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師長・現場教育担当者の反応</a:t>
            </a:r>
            <a:r>
              <a:rPr kumimoji="1" lang="en-US" altLang="ja-JP" dirty="0"/>
              <a:t/>
            </a:r>
            <a:br>
              <a:rPr kumimoji="1" lang="en-US" altLang="ja-JP" dirty="0"/>
            </a:br>
            <a:r>
              <a:rPr lang="ja-JP" altLang="en-US" dirty="0"/>
              <a:t>アンケート結果①</a:t>
            </a:r>
            <a:endParaRPr kumimoji="1" lang="ja-JP" altLang="en-US" dirty="0"/>
          </a:p>
        </p:txBody>
      </p:sp>
      <p:sp>
        <p:nvSpPr>
          <p:cNvPr id="7" name="四角形: 角を丸くする 11">
            <a:extLst>
              <a:ext uri="{FF2B5EF4-FFF2-40B4-BE49-F238E27FC236}">
                <a16:creationId xmlns:a16="http://schemas.microsoft.com/office/drawing/2014/main" id="{66B80058-D233-4CA7-9047-8C7FB54F09EF}"/>
              </a:ext>
            </a:extLst>
          </p:cNvPr>
          <p:cNvSpPr/>
          <p:nvPr/>
        </p:nvSpPr>
        <p:spPr>
          <a:xfrm>
            <a:off x="395536" y="5208885"/>
            <a:ext cx="8640960" cy="10955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看護学科教員が行った技術演習は、教育の専門家としてより具体的な根拠を示しながら分かりやすい指導</a:t>
            </a: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となり、臨地で活かしている姿が、指導者にも見える支援となった</a:t>
            </a:r>
          </a:p>
        </p:txBody>
      </p:sp>
      <p:sp>
        <p:nvSpPr>
          <p:cNvPr id="8" name="テキスト ボックス 7">
            <a:extLst>
              <a:ext uri="{FF2B5EF4-FFF2-40B4-BE49-F238E27FC236}">
                <a16:creationId xmlns:a16="http://schemas.microsoft.com/office/drawing/2014/main" id="{4FDA13D8-8D62-4390-8F95-BAAD7B48ED69}"/>
              </a:ext>
            </a:extLst>
          </p:cNvPr>
          <p:cNvSpPr txBox="1"/>
          <p:nvPr/>
        </p:nvSpPr>
        <p:spPr>
          <a:xfrm>
            <a:off x="437819" y="3441779"/>
            <a:ext cx="82296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自由記載</a:t>
            </a:r>
            <a:endParaRPr kumimoji="1" lang="en-US" altLang="ja-JP"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・根拠が明確</a:t>
            </a:r>
            <a:endParaRPr kumimoji="1" lang="en-US" altLang="ja-JP"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一方的に指導する場面がかなり多いと自覚しました。新人（受講する側）の考えを引き出したり、どういう風に捉えたかを確認することが必要だと感じました。ありがとうございました。新人はにこにこ、自己の意見を肯定されたり、緊張感も少なく、楽しそうでした。</a:t>
            </a:r>
          </a:p>
        </p:txBody>
      </p:sp>
      <p:pic>
        <p:nvPicPr>
          <p:cNvPr id="11" name="コンテンツ プレースホルダー 10">
            <a:extLst>
              <a:ext uri="{FF2B5EF4-FFF2-40B4-BE49-F238E27FC236}">
                <a16:creationId xmlns:a16="http://schemas.microsoft.com/office/drawing/2014/main" id="{40CF06FF-8721-4ECF-B610-90B40AE7DFD1}"/>
              </a:ext>
            </a:extLst>
          </p:cNvPr>
          <p:cNvPicPr>
            <a:picLocks noGrp="1" noChangeAspect="1"/>
          </p:cNvPicPr>
          <p:nvPr>
            <p:ph idx="1"/>
          </p:nvPr>
        </p:nvPicPr>
        <p:blipFill>
          <a:blip r:embed="rId5"/>
          <a:stretch>
            <a:fillRect/>
          </a:stretch>
        </p:blipFill>
        <p:spPr>
          <a:xfrm>
            <a:off x="383704" y="1649115"/>
            <a:ext cx="8205572" cy="1779885"/>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9676" y="5955165"/>
            <a:ext cx="609600" cy="609600"/>
          </a:xfrm>
          <a:prstGeom prst="rect">
            <a:avLst/>
          </a:prstGeom>
        </p:spPr>
      </p:pic>
    </p:spTree>
    <p:extLst>
      <p:ext uri="{BB962C8B-B14F-4D97-AF65-F5344CB8AC3E}">
        <p14:creationId xmlns:p14="http://schemas.microsoft.com/office/powerpoint/2010/main" val="17052105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師長・現場教育担当者の反応</a:t>
            </a:r>
            <a:r>
              <a:rPr lang="en-US" altLang="ja-JP" dirty="0"/>
              <a:t/>
            </a:r>
            <a:br>
              <a:rPr lang="en-US" altLang="ja-JP" dirty="0"/>
            </a:br>
            <a:r>
              <a:rPr lang="ja-JP" altLang="en-US" dirty="0"/>
              <a:t>アンケート結果②</a:t>
            </a:r>
            <a:endParaRPr kumimoji="1" lang="ja-JP" altLang="en-US" dirty="0"/>
          </a:p>
        </p:txBody>
      </p:sp>
      <p:sp>
        <p:nvSpPr>
          <p:cNvPr id="5" name="四角形: 角を丸くする 11">
            <a:extLst>
              <a:ext uri="{FF2B5EF4-FFF2-40B4-BE49-F238E27FC236}">
                <a16:creationId xmlns:a16="http://schemas.microsoft.com/office/drawing/2014/main" id="{66B80058-D233-4CA7-9047-8C7FB54F09EF}"/>
              </a:ext>
            </a:extLst>
          </p:cNvPr>
          <p:cNvSpPr/>
          <p:nvPr/>
        </p:nvSpPr>
        <p:spPr>
          <a:xfrm>
            <a:off x="407624" y="5517231"/>
            <a:ext cx="8640960" cy="97031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普段であれば流してしまいそうな基本的なことについて、技術トレーニング時に確認したからこそ、</a:t>
            </a:r>
            <a:r>
              <a:rPr kumimoji="1" lang="ja-JP" altLang="ja-JP"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新人看護師の自信や積極性につながったと評価できる。</a:t>
            </a:r>
            <a:endParaRPr kumimoji="1" lang="ja-JP" altLang="en-US" sz="18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7" name="コンテンツ プレースホルダー 6">
            <a:extLst>
              <a:ext uri="{FF2B5EF4-FFF2-40B4-BE49-F238E27FC236}">
                <a16:creationId xmlns:a16="http://schemas.microsoft.com/office/drawing/2014/main" id="{0025824F-62E9-4B5E-8F03-3E976D708246}"/>
              </a:ext>
            </a:extLst>
          </p:cNvPr>
          <p:cNvPicPr>
            <a:picLocks noGrp="1" noChangeAspect="1"/>
          </p:cNvPicPr>
          <p:nvPr>
            <p:ph idx="1"/>
          </p:nvPr>
        </p:nvPicPr>
        <p:blipFill>
          <a:blip r:embed="rId5"/>
          <a:stretch>
            <a:fillRect/>
          </a:stretch>
        </p:blipFill>
        <p:spPr>
          <a:xfrm>
            <a:off x="407624" y="1772816"/>
            <a:ext cx="8435630" cy="2088232"/>
          </a:xfrm>
          <a:prstGeom prst="rect">
            <a:avLst/>
          </a:prstGeom>
        </p:spPr>
      </p:pic>
      <p:sp>
        <p:nvSpPr>
          <p:cNvPr id="8" name="テキスト ボックス 7">
            <a:extLst>
              <a:ext uri="{FF2B5EF4-FFF2-40B4-BE49-F238E27FC236}">
                <a16:creationId xmlns:a16="http://schemas.microsoft.com/office/drawing/2014/main" id="{82C826E3-048D-4E72-ADEF-8D750061329A}"/>
              </a:ext>
            </a:extLst>
          </p:cNvPr>
          <p:cNvSpPr txBox="1"/>
          <p:nvPr/>
        </p:nvSpPr>
        <p:spPr>
          <a:xfrm>
            <a:off x="457200" y="3933056"/>
            <a:ext cx="82296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自由記載</a:t>
            </a:r>
            <a:endPar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病棟だと吸引している患者がいなければ口頭や図を使ってしかできないこともあり、説明の段階から演習を出来たほうが、新人がイメージしやすく、病棟でももっと積極的に動けている気がします。</a:t>
            </a: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60659"/>
            <a:ext cx="609600" cy="609600"/>
          </a:xfrm>
          <a:prstGeom prst="rect">
            <a:avLst/>
          </a:prstGeom>
        </p:spPr>
      </p:pic>
    </p:spTree>
    <p:extLst>
      <p:ext uri="{BB962C8B-B14F-4D97-AF65-F5344CB8AC3E}">
        <p14:creationId xmlns:p14="http://schemas.microsoft.com/office/powerpoint/2010/main" val="31242300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33B7DA8E-59BB-4CF5-8663-412ABD0C86BE}"/>
              </a:ext>
            </a:extLst>
          </p:cNvPr>
          <p:cNvSpPr/>
          <p:nvPr/>
        </p:nvSpPr>
        <p:spPr>
          <a:xfrm>
            <a:off x="457200" y="5195739"/>
            <a:ext cx="8229600" cy="1041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DAEDEF">
                    <a:lumMod val="10000"/>
                  </a:srgbClr>
                </a:solidFill>
                <a:effectLst/>
                <a:uLnTx/>
                <a:uFillTx/>
                <a:latin typeface="UD デジタル 教科書体 NP-R" panose="02020400000000000000" pitchFamily="18" charset="-128"/>
                <a:ea typeface="UD デジタル 教科書体 NP-R" panose="02020400000000000000" pitchFamily="18" charset="-128"/>
                <a:cs typeface="+mn-cs"/>
              </a:rPr>
              <a:t>　今後の検討課題</a:t>
            </a:r>
            <a:endParaRPr kumimoji="1" lang="en-US" altLang="ja-JP" sz="1800" b="0" i="0" u="none" strike="noStrike" kern="1200" cap="none" spc="0" normalizeH="0" baseline="0" noProof="0" dirty="0">
              <a:ln>
                <a:noFill/>
              </a:ln>
              <a:solidFill>
                <a:srgbClr val="DAEDEF">
                  <a:lumMod val="10000"/>
                </a:srgbClr>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DAEDEF">
                    <a:lumMod val="10000"/>
                  </a:srgbClr>
                </a:solidFill>
                <a:effectLst/>
                <a:uLnTx/>
                <a:uFillTx/>
                <a:latin typeface="UD デジタル 教科書体 NP-R" panose="02020400000000000000" pitchFamily="18" charset="-128"/>
                <a:ea typeface="UD デジタル 教科書体 NP-R" panose="02020400000000000000" pitchFamily="18" charset="-128"/>
                <a:cs typeface="+mn-cs"/>
              </a:rPr>
              <a:t>看護基礎教育での実習経験格差が今後懸念される中、臨床現場のみでなく、基礎教育教員とどのように技術獲得に関し協働できるか　</a:t>
            </a:r>
          </a:p>
        </p:txBody>
      </p:sp>
      <p:sp>
        <p:nvSpPr>
          <p:cNvPr id="2" name="タイトル 1"/>
          <p:cNvSpPr>
            <a:spLocks noGrp="1"/>
          </p:cNvSpPr>
          <p:nvPr>
            <p:ph type="title"/>
          </p:nvPr>
        </p:nvSpPr>
        <p:spPr/>
        <p:txBody>
          <a:bodyPr/>
          <a:lstStyle/>
          <a:p>
            <a:r>
              <a:rPr kumimoji="1" lang="ja-JP" altLang="en-US" dirty="0"/>
              <a:t>技術トレーニングのまとめ</a:t>
            </a:r>
          </a:p>
        </p:txBody>
      </p:sp>
      <p:sp>
        <p:nvSpPr>
          <p:cNvPr id="3" name="コンテンツ プレースホルダー 2"/>
          <p:cNvSpPr>
            <a:spLocks noGrp="1"/>
          </p:cNvSpPr>
          <p:nvPr>
            <p:ph idx="1"/>
          </p:nvPr>
        </p:nvSpPr>
        <p:spPr>
          <a:xfrm>
            <a:off x="251520" y="1600201"/>
            <a:ext cx="8640960" cy="3412976"/>
          </a:xfrm>
        </p:spPr>
        <p:txBody>
          <a:bodyPr/>
          <a:lstStyle/>
          <a:p>
            <a:pPr marL="0" indent="0">
              <a:buNone/>
            </a:pPr>
            <a:r>
              <a:rPr lang="ja-JP" altLang="en-US" sz="2400" dirty="0">
                <a:latin typeface="UD デジタル 教科書体 NP-R" panose="02020400000000000000" pitchFamily="18" charset="-128"/>
                <a:ea typeface="UD デジタル 教科書体 NP-R" panose="02020400000000000000" pitchFamily="18" charset="-128"/>
              </a:rPr>
              <a:t>トレーニング準備を看護部と共有し、事後評価まで一貫した活動となった</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u="sng" dirty="0">
                <a:latin typeface="UD デジタル 教科書体 NP-R" panose="02020400000000000000" pitchFamily="18" charset="-128"/>
                <a:ea typeface="UD デジタル 教科書体 NP-R" panose="02020400000000000000" pitchFamily="18" charset="-128"/>
              </a:rPr>
              <a:t>時期</a:t>
            </a:r>
            <a:r>
              <a:rPr lang="ja-JP" altLang="en-US" sz="2400" dirty="0">
                <a:latin typeface="UD デジタル 教科書体 NP-R" panose="02020400000000000000" pitchFamily="18" charset="-128"/>
                <a:ea typeface="UD デジタル 教科書体 NP-R" panose="02020400000000000000" pitchFamily="18" charset="-128"/>
              </a:rPr>
              <a:t>：</a:t>
            </a:r>
            <a:r>
              <a:rPr lang="en-US" altLang="ja-JP" sz="2400" dirty="0">
                <a:latin typeface="UD デジタル 教科書体 NP-R" panose="02020400000000000000" pitchFamily="18" charset="-128"/>
                <a:ea typeface="UD デジタル 教科書体 NP-R" panose="02020400000000000000" pitchFamily="18" charset="-128"/>
              </a:rPr>
              <a:t>5</a:t>
            </a:r>
            <a:r>
              <a:rPr lang="ja-JP" altLang="en-US" sz="2400" dirty="0">
                <a:latin typeface="UD デジタル 教科書体 NP-R" panose="02020400000000000000" pitchFamily="18" charset="-128"/>
                <a:ea typeface="UD デジタル 教科書体 NP-R" panose="02020400000000000000" pitchFamily="18" charset="-128"/>
              </a:rPr>
              <a:t>月直前の少し現場に慣れ、患者のイメージもでき、先輩の手技もみている　という段階でタイムリーに実施できた</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u="sng" dirty="0">
                <a:latin typeface="UD デジタル 教科書体 NP-R" panose="02020400000000000000" pitchFamily="18" charset="-128"/>
                <a:ea typeface="UD デジタル 教科書体 NP-R" panose="02020400000000000000" pitchFamily="18" charset="-128"/>
              </a:rPr>
              <a:t>内容</a:t>
            </a:r>
            <a:r>
              <a:rPr lang="ja-JP" altLang="en-US" sz="2400" dirty="0">
                <a:latin typeface="UD デジタル 教科書体 NP-R" panose="02020400000000000000" pitchFamily="18" charset="-128"/>
                <a:ea typeface="UD デジタル 教科書体 NP-R" panose="02020400000000000000" pitchFamily="18" charset="-128"/>
              </a:rPr>
              <a:t>：一般基礎技術であり、その関連性についても相乗効果が得られるものとなった</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u="sng" dirty="0">
                <a:latin typeface="UD デジタル 教科書体 NP-R" panose="02020400000000000000" pitchFamily="18" charset="-128"/>
                <a:ea typeface="UD デジタル 教科書体 NP-R" panose="02020400000000000000" pitchFamily="18" charset="-128"/>
              </a:rPr>
              <a:t>規模</a:t>
            </a:r>
            <a:r>
              <a:rPr lang="ja-JP" altLang="en-US" sz="2400" dirty="0">
                <a:latin typeface="UD デジタル 教科書体 NP-R" panose="02020400000000000000" pitchFamily="18" charset="-128"/>
                <a:ea typeface="UD デジタル 教科書体 NP-R" panose="02020400000000000000" pitchFamily="18" charset="-128"/>
              </a:rPr>
              <a:t>：小グループのため全員が体験でき、質問も多かった</a:t>
            </a:r>
            <a:endParaRPr lang="en-US" altLang="ja-JP" sz="2400" dirty="0">
              <a:latin typeface="UD デジタル 教科書体 NP-R" panose="02020400000000000000" pitchFamily="18" charset="-128"/>
              <a:ea typeface="UD デジタル 教科書体 NP-R" panose="02020400000000000000" pitchFamily="18" charset="-128"/>
            </a:endParaRPr>
          </a:p>
          <a:p>
            <a:endParaRPr kumimoji="1" lang="ja-JP" altLang="en-US" dirty="0"/>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2880" y="5973762"/>
            <a:ext cx="609600" cy="609600"/>
          </a:xfrm>
          <a:prstGeom prst="rect">
            <a:avLst/>
          </a:prstGeom>
        </p:spPr>
      </p:pic>
    </p:spTree>
    <p:extLst>
      <p:ext uri="{BB962C8B-B14F-4D97-AF65-F5344CB8AC3E}">
        <p14:creationId xmlns:p14="http://schemas.microsoft.com/office/powerpoint/2010/main" val="36326963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2492896"/>
            <a:ext cx="9144000" cy="1470025"/>
          </a:xfrm>
        </p:spPr>
        <p:txBody>
          <a:bodyPr/>
          <a:lstStyle/>
          <a:p>
            <a:r>
              <a:rPr lang="en-US" altLang="ja-JP" dirty="0">
                <a:latin typeface="UD デジタル 教科書体 NP-R" panose="02020400000000000000" pitchFamily="18" charset="-128"/>
                <a:ea typeface="UD デジタル 教科書体 NP-R" panose="02020400000000000000" pitchFamily="18" charset="-128"/>
              </a:rPr>
              <a:t>3.</a:t>
            </a:r>
            <a:r>
              <a:rPr lang="ja-JP" altLang="en-US" dirty="0">
                <a:latin typeface="UD デジタル 教科書体 NP-R" panose="02020400000000000000" pitchFamily="18" charset="-128"/>
                <a:ea typeface="UD デジタル 教科書体 NP-R" panose="02020400000000000000" pitchFamily="18" charset="-128"/>
              </a:rPr>
              <a:t>　新人看護師のメンタルサポート</a:t>
            </a:r>
            <a:br>
              <a:rPr lang="ja-JP" altLang="en-US" dirty="0">
                <a:latin typeface="UD デジタル 教科書体 NP-R" panose="02020400000000000000" pitchFamily="18" charset="-128"/>
                <a:ea typeface="UD デジタル 教科書体 NP-R" panose="02020400000000000000" pitchFamily="18" charset="-128"/>
              </a:rPr>
            </a:br>
            <a:endParaRPr lang="en-US" altLang="ja-JP" dirty="0">
              <a:latin typeface="UD デジタル 教科書体 NP-R" panose="02020400000000000000" pitchFamily="18" charset="-128"/>
              <a:ea typeface="UD デジタル 教科書体 NP-R" panose="02020400000000000000" pitchFamily="18" charset="-128"/>
            </a:endParaRPr>
          </a:p>
        </p:txBody>
      </p:sp>
      <p:pic>
        <p:nvPicPr>
          <p:cNvPr id="2" name="オーディオ 1">
            <a:hlinkClick r:id="" action="ppaction://media"/>
            <a:extLst>
              <a:ext uri="{FF2B5EF4-FFF2-40B4-BE49-F238E27FC236}">
                <a16:creationId xmlns:a16="http://schemas.microsoft.com/office/drawing/2014/main" id="{645D59EA-AC56-44CD-BDB1-A1A48578A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10462637"/>
      </p:ext>
    </p:extLst>
  </p:cSld>
  <p:clrMapOvr>
    <a:masterClrMapping/>
  </p:clrMapOvr>
  <mc:AlternateContent xmlns:mc="http://schemas.openxmlformats.org/markup-compatibility/2006" xmlns:p14="http://schemas.microsoft.com/office/powerpoint/2010/main">
    <mc:Choice Requires="p14">
      <p:transition spd="slow" p14:dur="2000" advTm="8902"/>
    </mc:Choice>
    <mc:Fallback xmlns="">
      <p:transition spd="slow" advTm="8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latin typeface="UD デジタル 教科書体 NP-R" panose="02020400000000000000" pitchFamily="18" charset="-128"/>
                <a:ea typeface="UD デジタル 教科書体 NP-R" panose="02020400000000000000" pitchFamily="18" charset="-128"/>
              </a:rPr>
              <a:t>病院ｰ教員の連携の具体</a:t>
            </a:r>
          </a:p>
        </p:txBody>
      </p:sp>
      <p:graphicFrame>
        <p:nvGraphicFramePr>
          <p:cNvPr id="4" name="コンテンツ プレースホルダー 3" descr="矢印型ステップ図は、左から右に 3 つの手順を示し、各グループのタスクの詳細が記載されています"/>
          <p:cNvGraphicFramePr>
            <a:graphicFrameLocks noGrp="1"/>
          </p:cNvGraphicFramePr>
          <p:nvPr>
            <p:ph idx="1"/>
          </p:nvPr>
        </p:nvGraphicFramePr>
        <p:xfrm>
          <a:off x="54574" y="1417638"/>
          <a:ext cx="9001000" cy="5035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テキスト ボックス 2">
            <a:extLst>
              <a:ext uri="{FF2B5EF4-FFF2-40B4-BE49-F238E27FC236}">
                <a16:creationId xmlns:a16="http://schemas.microsoft.com/office/drawing/2014/main" id="{3BBF405B-101C-49A3-B4A4-9DAAFC80C352}"/>
              </a:ext>
            </a:extLst>
          </p:cNvPr>
          <p:cNvSpPr txBox="1"/>
          <p:nvPr/>
        </p:nvSpPr>
        <p:spPr>
          <a:xfrm>
            <a:off x="88426" y="5157192"/>
            <a:ext cx="3185487" cy="923330"/>
          </a:xfrm>
          <a:prstGeom prst="rect">
            <a:avLst/>
          </a:prstGeom>
          <a:noFill/>
        </p:spPr>
        <p:txBody>
          <a:bodyPr wrap="none" rtlCol="0">
            <a:spAutoFit/>
          </a:bodyPr>
          <a:lstStyle/>
          <a:p>
            <a:r>
              <a:rPr kumimoji="1" lang="ja-JP" altLang="en-US" dirty="0">
                <a:latin typeface="UD デジタル 教科書体 NP-R" panose="02020400000000000000" pitchFamily="18" charset="-128"/>
                <a:ea typeface="UD デジタル 教科書体 NP-R" panose="02020400000000000000" pitchFamily="18" charset="-128"/>
              </a:rPr>
              <a:t>精神科医、リエゾンナース、</a:t>
            </a:r>
            <a:endParaRPr kumimoji="1"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臨床心理士、看護教員で</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打ち合わせ</a:t>
            </a:r>
          </a:p>
        </p:txBody>
      </p:sp>
      <p:sp>
        <p:nvSpPr>
          <p:cNvPr id="6" name="テキスト ボックス 5">
            <a:extLst>
              <a:ext uri="{FF2B5EF4-FFF2-40B4-BE49-F238E27FC236}">
                <a16:creationId xmlns:a16="http://schemas.microsoft.com/office/drawing/2014/main" id="{EB0A2300-84DE-49C2-B985-7DB843A94191}"/>
              </a:ext>
            </a:extLst>
          </p:cNvPr>
          <p:cNvSpPr txBox="1"/>
          <p:nvPr/>
        </p:nvSpPr>
        <p:spPr>
          <a:xfrm>
            <a:off x="6444208" y="5157192"/>
            <a:ext cx="2492990" cy="1477328"/>
          </a:xfrm>
          <a:prstGeom prst="rect">
            <a:avLst/>
          </a:prstGeom>
          <a:noFill/>
        </p:spPr>
        <p:txBody>
          <a:bodyPr wrap="none" rtlCol="0">
            <a:spAutoFit/>
          </a:bodyPr>
          <a:lstStyle/>
          <a:p>
            <a:r>
              <a:rPr kumimoji="1" lang="ja-JP" altLang="en-US" dirty="0">
                <a:latin typeface="UD デジタル 教科書体 NP-R" panose="02020400000000000000" pitchFamily="18" charset="-128"/>
                <a:ea typeface="UD デジタル 教科書体 NP-R" panose="02020400000000000000" pitchFamily="18" charset="-128"/>
              </a:rPr>
              <a:t>共通のフォーマットで</a:t>
            </a:r>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作成した</a:t>
            </a:r>
            <a:r>
              <a:rPr lang="ja-JP" altLang="en-US" dirty="0">
                <a:latin typeface="UD デジタル 教科書体 NP-R" panose="02020400000000000000" pitchFamily="18" charset="-128"/>
                <a:ea typeface="UD デジタル 教科書体 NP-R" panose="02020400000000000000" pitchFamily="18" charset="-128"/>
              </a:rPr>
              <a:t>活動報告書を</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メンタルサポートチー</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ムで共有、必要時看護</a:t>
            </a:r>
            <a:endParaRPr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部との</a:t>
            </a:r>
            <a:r>
              <a:rPr kumimoji="1" lang="ja-JP" altLang="en-US" dirty="0">
                <a:latin typeface="UD デジタル 教科書体 NP-R" panose="02020400000000000000" pitchFamily="18" charset="-128"/>
                <a:ea typeface="UD デジタル 教科書体 NP-R" panose="02020400000000000000" pitchFamily="18" charset="-128"/>
              </a:rPr>
              <a:t>共有</a:t>
            </a:r>
          </a:p>
        </p:txBody>
      </p:sp>
      <p:sp>
        <p:nvSpPr>
          <p:cNvPr id="8" name="テキスト ボックス 7">
            <a:extLst>
              <a:ext uri="{FF2B5EF4-FFF2-40B4-BE49-F238E27FC236}">
                <a16:creationId xmlns:a16="http://schemas.microsoft.com/office/drawing/2014/main" id="{95EFDFDA-8EE7-4715-B2C4-4525EEF8C7BD}"/>
              </a:ext>
            </a:extLst>
          </p:cNvPr>
          <p:cNvSpPr txBox="1"/>
          <p:nvPr/>
        </p:nvSpPr>
        <p:spPr>
          <a:xfrm>
            <a:off x="3140345" y="5157192"/>
            <a:ext cx="3028393" cy="923330"/>
          </a:xfrm>
          <a:prstGeom prst="rect">
            <a:avLst/>
          </a:prstGeom>
          <a:noFill/>
        </p:spPr>
        <p:txBody>
          <a:bodyPr wrap="none" rtlCol="0">
            <a:spAutoFit/>
          </a:bodyPr>
          <a:lstStyle/>
          <a:p>
            <a:r>
              <a:rPr kumimoji="1" lang="ja-JP" altLang="en-US" dirty="0">
                <a:latin typeface="UD デジタル 教科書体 NP-R" panose="02020400000000000000" pitchFamily="18" charset="-128"/>
                <a:ea typeface="UD デジタル 教科書体 NP-R" panose="02020400000000000000" pitchFamily="18" charset="-128"/>
              </a:rPr>
              <a:t>リエゾンナース、教員</a:t>
            </a:r>
            <a:r>
              <a:rPr kumimoji="1" lang="en-US" altLang="ja-JP" dirty="0">
                <a:latin typeface="UD デジタル 教科書体 NP-R" panose="02020400000000000000" pitchFamily="18" charset="-128"/>
                <a:ea typeface="UD デジタル 教科書体 NP-R" panose="02020400000000000000" pitchFamily="18" charset="-128"/>
              </a:rPr>
              <a:t>2</a:t>
            </a:r>
            <a:r>
              <a:rPr kumimoji="1" lang="ja-JP" altLang="en-US" dirty="0">
                <a:latin typeface="UD デジタル 教科書体 NP-R" panose="02020400000000000000" pitchFamily="18" charset="-128"/>
                <a:ea typeface="UD デジタル 教科書体 NP-R" panose="02020400000000000000" pitchFamily="18" charset="-128"/>
              </a:rPr>
              <a:t>名</a:t>
            </a:r>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が週</a:t>
            </a:r>
            <a:r>
              <a:rPr kumimoji="1" lang="en-US" altLang="ja-JP" dirty="0">
                <a:latin typeface="UD デジタル 教科書体 NP-R" panose="02020400000000000000" pitchFamily="18" charset="-128"/>
                <a:ea typeface="UD デジタル 教科書体 NP-R" panose="02020400000000000000" pitchFamily="18" charset="-128"/>
              </a:rPr>
              <a:t>1</a:t>
            </a:r>
            <a:r>
              <a:rPr kumimoji="1" lang="ja-JP" altLang="en-US" dirty="0">
                <a:latin typeface="UD デジタル 教科書体 NP-R" panose="02020400000000000000" pitchFamily="18" charset="-128"/>
                <a:ea typeface="UD デジタル 教科書体 NP-R" panose="02020400000000000000" pitchFamily="18" charset="-128"/>
              </a:rPr>
              <a:t>～</a:t>
            </a:r>
            <a:r>
              <a:rPr kumimoji="1" lang="en-US" altLang="ja-JP" dirty="0">
                <a:latin typeface="UD デジタル 教科書体 NP-R" panose="02020400000000000000" pitchFamily="18" charset="-128"/>
                <a:ea typeface="UD デジタル 教科書体 NP-R" panose="02020400000000000000" pitchFamily="18" charset="-128"/>
              </a:rPr>
              <a:t>2</a:t>
            </a:r>
            <a:r>
              <a:rPr kumimoji="1" lang="ja-JP" altLang="en-US" dirty="0">
                <a:latin typeface="UD デジタル 教科書体 NP-R" panose="02020400000000000000" pitchFamily="18" charset="-128"/>
                <a:ea typeface="UD デジタル 教科書体 NP-R" panose="02020400000000000000" pitchFamily="18" charset="-128"/>
              </a:rPr>
              <a:t>回ずつ病棟ラウン</a:t>
            </a:r>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ドや個別相談に対応</a:t>
            </a:r>
          </a:p>
        </p:txBody>
      </p:sp>
      <p:pic>
        <p:nvPicPr>
          <p:cNvPr id="5" name="オーディオ 4">
            <a:hlinkClick r:id="" action="ppaction://media"/>
            <a:extLst>
              <a:ext uri="{FF2B5EF4-FFF2-40B4-BE49-F238E27FC236}">
                <a16:creationId xmlns:a16="http://schemas.microsoft.com/office/drawing/2014/main" id="{C3F758F9-24A0-4BC8-A5B1-5117E94922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66969136"/>
      </p:ext>
    </p:extLst>
  </p:cSld>
  <p:clrMapOvr>
    <a:masterClrMapping/>
  </p:clrMapOvr>
  <mc:AlternateContent xmlns:mc="http://schemas.openxmlformats.org/markup-compatibility/2006" xmlns:p14="http://schemas.microsoft.com/office/powerpoint/2010/main">
    <mc:Choice Requires="p14">
      <p:transition spd="med" p14:dur="700" advTm="65606">
        <p:fade/>
      </p:transition>
    </mc:Choice>
    <mc:Fallback xmlns="">
      <p:transition spd="med" advTm="65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E48EAA-8E88-4BAB-AE6F-74F0B6F7C103}"/>
              </a:ext>
            </a:extLst>
          </p:cNvPr>
          <p:cNvSpPr>
            <a:spLocks noGrp="1"/>
          </p:cNvSpPr>
          <p:nvPr>
            <p:ph type="title"/>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発表内容</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3" name="コンテンツ プレースホルダー 2">
            <a:extLst>
              <a:ext uri="{FF2B5EF4-FFF2-40B4-BE49-F238E27FC236}">
                <a16:creationId xmlns:a16="http://schemas.microsoft.com/office/drawing/2014/main" id="{0F56160A-1F6F-4CB8-A803-9AC2F0F81B60}"/>
              </a:ext>
            </a:extLst>
          </p:cNvPr>
          <p:cNvSpPr>
            <a:spLocks noGrp="1"/>
          </p:cNvSpPr>
          <p:nvPr>
            <p:ph idx="1"/>
          </p:nvPr>
        </p:nvSpPr>
        <p:spPr/>
        <p:txBody>
          <a:bodyPr/>
          <a:lstStyle/>
          <a:p>
            <a:pPr marL="514350" indent="-514350">
              <a:buAutoNum type="arabicPeriod"/>
            </a:pPr>
            <a:r>
              <a:rPr kumimoji="1" lang="ja-JP" altLang="en-US" dirty="0">
                <a:latin typeface="UD デジタル 教科書体 NP-R" panose="02020400000000000000" pitchFamily="18" charset="-128"/>
                <a:ea typeface="UD デジタル 教科書体 NP-R" panose="02020400000000000000" pitchFamily="18" charset="-128"/>
              </a:rPr>
              <a:t>今回の取り組みの概要</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514350" indent="-514350">
              <a:buAutoNum type="arabicPeriod"/>
            </a:pPr>
            <a:r>
              <a:rPr lang="ja-JP" altLang="en-US" dirty="0">
                <a:latin typeface="UD デジタル 教科書体 NP-R" panose="02020400000000000000" pitchFamily="18" charset="-128"/>
                <a:ea typeface="UD デジタル 教科書体 NP-R" panose="02020400000000000000" pitchFamily="18" charset="-128"/>
              </a:rPr>
              <a:t>新人看護師の技術支援</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1</a:t>
            </a:r>
            <a:r>
              <a:rPr lang="ja-JP" altLang="en-US" dirty="0">
                <a:latin typeface="UD デジタル 教科書体 NP-R" panose="02020400000000000000" pitchFamily="18" charset="-128"/>
                <a:ea typeface="UD デジタル 教科書体 NP-R" panose="02020400000000000000" pitchFamily="18" charset="-128"/>
              </a:rPr>
              <a:t>）口腔・鼻腔吸引</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2</a:t>
            </a:r>
            <a:r>
              <a:rPr lang="ja-JP" altLang="en-US" dirty="0">
                <a:latin typeface="UD デジタル 教科書体 NP-R" panose="02020400000000000000" pitchFamily="18" charset="-128"/>
                <a:ea typeface="UD デジタル 教科書体 NP-R" panose="02020400000000000000" pitchFamily="18" charset="-128"/>
              </a:rPr>
              <a:t>）口腔ケア</a:t>
            </a:r>
            <a:endParaRPr lang="en-US" altLang="ja-JP" dirty="0">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startAt="3"/>
            </a:pPr>
            <a:r>
              <a:rPr kumimoji="1" lang="ja-JP" altLang="en-US" dirty="0">
                <a:latin typeface="UD デジタル 教科書体 NP-R" panose="02020400000000000000" pitchFamily="18" charset="-128"/>
                <a:ea typeface="UD デジタル 教科書体 NP-R" panose="02020400000000000000" pitchFamily="18" charset="-128"/>
              </a:rPr>
              <a:t>新人看護師のメンタルサポート</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1</a:t>
            </a:r>
            <a:r>
              <a:rPr lang="ja-JP" altLang="en-US" dirty="0">
                <a:latin typeface="UD デジタル 教科書体 NP-R" panose="02020400000000000000" pitchFamily="18" charset="-128"/>
                <a:ea typeface="UD デジタル 教科書体 NP-R" panose="02020400000000000000" pitchFamily="18" charset="-128"/>
              </a:rPr>
              <a:t>）個別相談</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kumimoji="1" lang="ja-JP" altLang="en-US" dirty="0">
                <a:latin typeface="UD デジタル 教科書体 NP-R" panose="02020400000000000000" pitchFamily="18" charset="-128"/>
                <a:ea typeface="UD デジタル 教科書体 NP-R" panose="02020400000000000000" pitchFamily="18" charset="-128"/>
              </a:rPr>
              <a:t>　　</a:t>
            </a:r>
            <a:r>
              <a:rPr kumimoji="1" lang="en-US" altLang="ja-JP" dirty="0">
                <a:latin typeface="UD デジタル 教科書体 NP-R" panose="02020400000000000000" pitchFamily="18" charset="-128"/>
                <a:ea typeface="UD デジタル 教科書体 NP-R" panose="02020400000000000000" pitchFamily="18" charset="-128"/>
              </a:rPr>
              <a:t>2</a:t>
            </a:r>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startAt="4"/>
            </a:pPr>
            <a:r>
              <a:rPr lang="ja-JP" altLang="en-US" dirty="0">
                <a:latin typeface="UD デジタル 教科書体 NP-R" panose="02020400000000000000" pitchFamily="18" charset="-128"/>
                <a:ea typeface="UD デジタル 教科書体 NP-R" panose="02020400000000000000" pitchFamily="18" charset="-128"/>
              </a:rPr>
              <a:t>まとめと提言</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4" name="図 3">
            <a:extLst>
              <a:ext uri="{FF2B5EF4-FFF2-40B4-BE49-F238E27FC236}">
                <a16:creationId xmlns:a16="http://schemas.microsoft.com/office/drawing/2014/main" id="{FC287B24-F79E-4B62-9DB5-931442A6A879}"/>
              </a:ext>
            </a:extLst>
          </p:cNvPr>
          <p:cNvPicPr>
            <a:picLocks noChangeAspect="1"/>
          </p:cNvPicPr>
          <p:nvPr/>
        </p:nvPicPr>
        <p:blipFill>
          <a:blip r:embed="rId5"/>
          <a:stretch>
            <a:fillRect/>
          </a:stretch>
        </p:blipFill>
        <p:spPr>
          <a:xfrm>
            <a:off x="7668344" y="296199"/>
            <a:ext cx="864192" cy="871276"/>
          </a:xfrm>
          <a:prstGeom prst="rect">
            <a:avLst/>
          </a:prstGeom>
        </p:spPr>
      </p:pic>
      <p:pic>
        <p:nvPicPr>
          <p:cNvPr id="9" name="オーディオ 8">
            <a:hlinkClick r:id="" action="ppaction://media"/>
            <a:extLst>
              <a:ext uri="{FF2B5EF4-FFF2-40B4-BE49-F238E27FC236}">
                <a16:creationId xmlns:a16="http://schemas.microsoft.com/office/drawing/2014/main" id="{5A8E9E82-4938-45DD-B721-3A51D729FB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2886637"/>
      </p:ext>
    </p:extLst>
  </p:cSld>
  <p:clrMapOvr>
    <a:masterClrMapping/>
  </p:clrMapOvr>
  <mc:AlternateContent xmlns:mc="http://schemas.openxmlformats.org/markup-compatibility/2006" xmlns:p14="http://schemas.microsoft.com/office/powerpoint/2010/main">
    <mc:Choice Requires="p14">
      <p:transition spd="slow" p14:dur="2000" advTm="23281"/>
    </mc:Choice>
    <mc:Fallback xmlns="">
      <p:transition spd="slow" advTm="2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996146-20BB-4080-9E52-B4934B99C541}"/>
              </a:ext>
            </a:extLst>
          </p:cNvPr>
          <p:cNvSpPr>
            <a:spLocks noGrp="1"/>
          </p:cNvSpPr>
          <p:nvPr>
            <p:ph type="title"/>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支援の実際①</a:t>
            </a:r>
            <a:endParaRPr kumimoji="1" lang="ja-JP" altLang="en-US" dirty="0"/>
          </a:p>
        </p:txBody>
      </p:sp>
      <p:sp>
        <p:nvSpPr>
          <p:cNvPr id="5" name="テキスト ボックス 4"/>
          <p:cNvSpPr txBox="1"/>
          <p:nvPr/>
        </p:nvSpPr>
        <p:spPr>
          <a:xfrm>
            <a:off x="457200" y="1700808"/>
            <a:ext cx="8229600" cy="4370427"/>
          </a:xfrm>
          <a:prstGeom prst="rect">
            <a:avLst/>
          </a:prstGeom>
          <a:noFill/>
        </p:spPr>
        <p:txBody>
          <a:bodyPr wrap="square" rtlCol="0">
            <a:spAutoFit/>
          </a:bodyPr>
          <a:lstStyle/>
          <a:p>
            <a:pPr marL="457200" indent="-457200">
              <a:buFont typeface="Wingdings" panose="05000000000000000000" pitchFamily="2" charset="2"/>
              <a:buChar char="Ø"/>
            </a:pPr>
            <a:r>
              <a:rPr kumimoji="1" lang="ja-JP" altLang="en-US" sz="3600" dirty="0">
                <a:latin typeface="UD デジタル 教科書体 N-R" panose="02020400000000000000" pitchFamily="17" charset="-128"/>
                <a:ea typeface="UD デジタル 教科書体 N-R" panose="02020400000000000000" pitchFamily="17" charset="-128"/>
              </a:rPr>
              <a:t>各病棟のラウンド（週</a:t>
            </a:r>
            <a:r>
              <a:rPr kumimoji="1" lang="en-US" altLang="ja-JP" sz="3600" dirty="0">
                <a:latin typeface="UD デジタル 教科書体 N-R" panose="02020400000000000000" pitchFamily="17" charset="-128"/>
                <a:ea typeface="UD デジタル 教科書体 N-R" panose="02020400000000000000" pitchFamily="17" charset="-128"/>
              </a:rPr>
              <a:t>2</a:t>
            </a:r>
            <a:r>
              <a:rPr kumimoji="1" lang="ja-JP" altLang="en-US" sz="3600" dirty="0">
                <a:latin typeface="UD デジタル 教科書体 N-R" panose="02020400000000000000" pitchFamily="17" charset="-128"/>
                <a:ea typeface="UD デジタル 教科書体 N-R" panose="02020400000000000000" pitchFamily="17" charset="-128"/>
              </a:rPr>
              <a:t>回）</a:t>
            </a:r>
            <a:endParaRPr kumimoji="1" lang="en-US" altLang="ja-JP" sz="36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kumimoji="1" lang="en-US" altLang="ja-JP" sz="3200" dirty="0">
              <a:latin typeface="UD デジタル 教科書体 N-R" panose="02020400000000000000" pitchFamily="17" charset="-128"/>
              <a:ea typeface="UD デジタル 教科書体 N-R" panose="02020400000000000000" pitchFamily="17" charset="-128"/>
            </a:endParaRPr>
          </a:p>
          <a:p>
            <a:endParaRPr kumimoji="1"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pPr algn="ctr"/>
            <a:r>
              <a:rPr kumimoji="1" lang="ja-JP" altLang="en-US" sz="3200" dirty="0">
                <a:latin typeface="UD デジタル 教科書体 N-R" panose="02020400000000000000" pitchFamily="17" charset="-128"/>
                <a:ea typeface="UD デジタル 教科書体 N-R" panose="02020400000000000000" pitchFamily="17" charset="-128"/>
              </a:rPr>
              <a:t>顔の見える関係づくり</a:t>
            </a:r>
            <a:endParaRPr kumimoji="1" lang="en-US" altLang="ja-JP" sz="3200" dirty="0">
              <a:latin typeface="UD デジタル 教科書体 N-R" panose="02020400000000000000" pitchFamily="17" charset="-128"/>
              <a:ea typeface="UD デジタル 教科書体 N-R" panose="02020400000000000000" pitchFamily="17" charset="-128"/>
            </a:endParaRPr>
          </a:p>
          <a:p>
            <a:r>
              <a:rPr lang="ja-JP" altLang="en-US" dirty="0"/>
              <a:t>　　　</a:t>
            </a:r>
            <a:endParaRPr kumimoji="1" lang="ja-JP" altLang="en-US" dirty="0"/>
          </a:p>
        </p:txBody>
      </p:sp>
      <p:pic>
        <p:nvPicPr>
          <p:cNvPr id="7" name="コンテンツ プレースホルダー 6" descr="[フリーイラスト] 外国人と握手する女性 - パブリックドメインQ ..."/>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53195" y="2708920"/>
            <a:ext cx="3637609" cy="2404864"/>
          </a:xfrm>
        </p:spPr>
      </p:pic>
      <p:pic>
        <p:nvPicPr>
          <p:cNvPr id="3" name="オーディオ 2">
            <a:hlinkClick r:id="" action="ppaction://media"/>
            <a:extLst>
              <a:ext uri="{FF2B5EF4-FFF2-40B4-BE49-F238E27FC236}">
                <a16:creationId xmlns:a16="http://schemas.microsoft.com/office/drawing/2014/main" id="{74E34537-3C67-422A-9F4B-EB979BD51A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94997725"/>
      </p:ext>
    </p:extLst>
  </p:cSld>
  <p:clrMapOvr>
    <a:masterClrMapping/>
  </p:clrMapOvr>
  <mc:AlternateContent xmlns:mc="http://schemas.openxmlformats.org/markup-compatibility/2006" xmlns:p14="http://schemas.microsoft.com/office/powerpoint/2010/main">
    <mc:Choice Requires="p14">
      <p:transition spd="slow" p14:dur="2000" advTm="25586"/>
    </mc:Choice>
    <mc:Fallback xmlns="">
      <p:transition spd="slow" advTm="2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吹き出し 2"/>
          <p:cNvSpPr/>
          <p:nvPr/>
        </p:nvSpPr>
        <p:spPr>
          <a:xfrm>
            <a:off x="2331318" y="2492896"/>
            <a:ext cx="6129114" cy="3888432"/>
          </a:xfrm>
          <a:prstGeom prst="wedgeRoundRectCallout">
            <a:avLst>
              <a:gd name="adj1" fmla="val -37839"/>
              <a:gd name="adj2" fmla="val -625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6996146-20BB-4080-9E52-B4934B99C541}"/>
              </a:ext>
            </a:extLst>
          </p:cNvPr>
          <p:cNvSpPr>
            <a:spLocks noGrp="1"/>
          </p:cNvSpPr>
          <p:nvPr>
            <p:ph type="title"/>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支援の実際②</a:t>
            </a:r>
            <a:endParaRPr kumimoji="1" lang="ja-JP" altLang="en-US" dirty="0"/>
          </a:p>
        </p:txBody>
      </p:sp>
      <p:graphicFrame>
        <p:nvGraphicFramePr>
          <p:cNvPr id="4" name="コンテンツ プレースホルダー 3"/>
          <p:cNvGraphicFramePr>
            <a:graphicFrameLocks noGrp="1" noChangeAspect="1"/>
          </p:cNvGraphicFramePr>
          <p:nvPr>
            <p:ph idx="1"/>
          </p:nvPr>
        </p:nvGraphicFramePr>
        <p:xfrm>
          <a:off x="2699792" y="2780928"/>
          <a:ext cx="5400600" cy="3319125"/>
        </p:xfrm>
        <a:graphic>
          <a:graphicData uri="http://schemas.openxmlformats.org/presentationml/2006/ole">
            <mc:AlternateContent xmlns:mc="http://schemas.openxmlformats.org/markup-compatibility/2006">
              <mc:Choice xmlns:v="urn:schemas-microsoft-com:vml" Requires="v">
                <p:oleObj spid="_x0000_s2057" name="Acrobat Document" r:id="rId6" imgW="9144000" imgH="5143500" progId="AcroExch.Document.DC">
                  <p:embed/>
                </p:oleObj>
              </mc:Choice>
              <mc:Fallback>
                <p:oleObj name="Acrobat Document" r:id="rId6" imgW="9144000" imgH="5143500" progId="AcroExch.Document.DC">
                  <p:embed/>
                  <p:pic>
                    <p:nvPicPr>
                      <p:cNvPr id="4" name="コンテンツ プレースホルダー 3"/>
                      <p:cNvPicPr/>
                      <p:nvPr/>
                    </p:nvPicPr>
                    <p:blipFill>
                      <a:blip r:embed="rId7"/>
                      <a:stretch>
                        <a:fillRect/>
                      </a:stretch>
                    </p:blipFill>
                    <p:spPr>
                      <a:xfrm>
                        <a:off x="2699792" y="2780928"/>
                        <a:ext cx="5400600" cy="3319125"/>
                      </a:xfrm>
                      <a:prstGeom prst="rect">
                        <a:avLst/>
                      </a:prstGeom>
                    </p:spPr>
                  </p:pic>
                </p:oleObj>
              </mc:Fallback>
            </mc:AlternateContent>
          </a:graphicData>
        </a:graphic>
      </p:graphicFrame>
      <p:sp>
        <p:nvSpPr>
          <p:cNvPr id="5" name="テキスト ボックス 4"/>
          <p:cNvSpPr txBox="1"/>
          <p:nvPr/>
        </p:nvSpPr>
        <p:spPr>
          <a:xfrm>
            <a:off x="457200" y="1700808"/>
            <a:ext cx="3682752" cy="338554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3600" dirty="0">
                <a:latin typeface="UD デジタル 教科書体 N-R" panose="02020400000000000000" pitchFamily="17" charset="-128"/>
                <a:ea typeface="UD デジタル 教科書体 N-R" panose="02020400000000000000" pitchFamily="17" charset="-128"/>
              </a:rPr>
              <a:t>個別相談</a:t>
            </a:r>
            <a:endParaRPr lang="en-US" altLang="ja-JP" sz="36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lang="en-US" altLang="ja-JP" sz="3200" dirty="0">
              <a:latin typeface="UD デジタル 教科書体 N-R" panose="02020400000000000000" pitchFamily="17" charset="-128"/>
              <a:ea typeface="UD デジタル 教科書体 N-R" panose="02020400000000000000" pitchFamily="17" charset="-128"/>
            </a:endParaRPr>
          </a:p>
          <a:p>
            <a:endParaRPr kumimoji="1" lang="en-US" altLang="ja-JP" sz="3200" dirty="0">
              <a:latin typeface="UD デジタル 教科書体 N-R" panose="02020400000000000000" pitchFamily="17" charset="-128"/>
              <a:ea typeface="UD デジタル 教科書体 N-R" panose="02020400000000000000" pitchFamily="17" charset="-128"/>
            </a:endParaRPr>
          </a:p>
          <a:p>
            <a:r>
              <a:rPr lang="ja-JP" altLang="en-US" dirty="0"/>
              <a:t>　　　</a:t>
            </a:r>
            <a:endParaRPr kumimoji="1" lang="ja-JP" altLang="en-US" dirty="0"/>
          </a:p>
        </p:txBody>
      </p:sp>
      <p:pic>
        <p:nvPicPr>
          <p:cNvPr id="6" name="図 5" descr="[無料イラスト] 案内する女性&lt;strong&gt;看護師&lt;/strong&gt; - パブリックドメインQ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076" y="3600400"/>
            <a:ext cx="2231984" cy="2780928"/>
          </a:xfrm>
          <a:prstGeom prst="rect">
            <a:avLst/>
          </a:prstGeom>
        </p:spPr>
      </p:pic>
      <p:sp>
        <p:nvSpPr>
          <p:cNvPr id="7" name="減算 6"/>
          <p:cNvSpPr/>
          <p:nvPr/>
        </p:nvSpPr>
        <p:spPr>
          <a:xfrm>
            <a:off x="6516216" y="5517232"/>
            <a:ext cx="504056" cy="72008"/>
          </a:xfrm>
          <a:prstGeom prst="mathMinus">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減算 7"/>
          <p:cNvSpPr/>
          <p:nvPr/>
        </p:nvSpPr>
        <p:spPr>
          <a:xfrm>
            <a:off x="6516216" y="5714031"/>
            <a:ext cx="504056" cy="45719"/>
          </a:xfrm>
          <a:prstGeom prst="mathMinus">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a:extLst>
              <a:ext uri="{FF2B5EF4-FFF2-40B4-BE49-F238E27FC236}">
                <a16:creationId xmlns:a16="http://schemas.microsoft.com/office/drawing/2014/main" id="{88E6B5CA-4214-4CAA-8E6B-566A0C1CA6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59608230"/>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個別相談の内容</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p:txBody>
          <a:bodyPr/>
          <a:lstStyle/>
          <a:p>
            <a:pPr marL="0" indent="0">
              <a:buNone/>
            </a:pP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角丸四角形吹き出し 3"/>
          <p:cNvSpPr/>
          <p:nvPr/>
        </p:nvSpPr>
        <p:spPr>
          <a:xfrm>
            <a:off x="5425477" y="1844824"/>
            <a:ext cx="2808312" cy="950658"/>
          </a:xfrm>
          <a:prstGeom prst="wedgeRoundRectCallout">
            <a:avLst>
              <a:gd name="adj1" fmla="val -79787"/>
              <a:gd name="adj2" fmla="val 698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私だけ</a:t>
            </a:r>
            <a:r>
              <a:rPr kumimoji="1" lang="ja-JP" altLang="en-US" sz="2000" dirty="0">
                <a:solidFill>
                  <a:schemeClr val="tx1"/>
                </a:solidFill>
              </a:rPr>
              <a:t>遅れてるかも？</a:t>
            </a:r>
          </a:p>
        </p:txBody>
      </p:sp>
      <p:pic>
        <p:nvPicPr>
          <p:cNvPr id="5" name="図 4" descr="[フリーイラスト] 首を傾げる女性&lt;strong&gt;看護師&lt;/strong&gt; - パブリックドメインQ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542" y="3212976"/>
            <a:ext cx="968195" cy="1677566"/>
          </a:xfrm>
          <a:prstGeom prst="rect">
            <a:avLst/>
          </a:prstGeom>
        </p:spPr>
      </p:pic>
      <p:sp>
        <p:nvSpPr>
          <p:cNvPr id="6" name="角丸四角形吹き出し 5"/>
          <p:cNvSpPr/>
          <p:nvPr/>
        </p:nvSpPr>
        <p:spPr>
          <a:xfrm>
            <a:off x="457200" y="1844824"/>
            <a:ext cx="2880320" cy="993812"/>
          </a:xfrm>
          <a:prstGeom prst="wedgeRoundRectCallout">
            <a:avLst>
              <a:gd name="adj1" fmla="val 74968"/>
              <a:gd name="adj2" fmla="val 664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身体は元気</a:t>
            </a:r>
            <a:r>
              <a:rPr lang="ja-JP" altLang="en-US" sz="2000" dirty="0">
                <a:solidFill>
                  <a:schemeClr val="tx1"/>
                </a:solidFill>
              </a:rPr>
              <a:t>なのに、なかなか</a:t>
            </a:r>
            <a:r>
              <a:rPr kumimoji="1" lang="ja-JP" altLang="en-US" sz="2000" dirty="0">
                <a:solidFill>
                  <a:schemeClr val="tx1"/>
                </a:solidFill>
              </a:rPr>
              <a:t>熱が</a:t>
            </a:r>
            <a:r>
              <a:rPr lang="ja-JP" altLang="en-US" sz="2000" dirty="0">
                <a:solidFill>
                  <a:schemeClr val="tx1"/>
                </a:solidFill>
              </a:rPr>
              <a:t>下がらない</a:t>
            </a:r>
            <a:endParaRPr kumimoji="1" lang="ja-JP" altLang="en-US" sz="2000" dirty="0">
              <a:solidFill>
                <a:schemeClr val="tx1"/>
              </a:solidFill>
            </a:endParaRPr>
          </a:p>
        </p:txBody>
      </p:sp>
      <p:sp>
        <p:nvSpPr>
          <p:cNvPr id="7" name="角丸四角形吹き出し 6"/>
          <p:cNvSpPr/>
          <p:nvPr/>
        </p:nvSpPr>
        <p:spPr>
          <a:xfrm>
            <a:off x="490688" y="3650732"/>
            <a:ext cx="3033950" cy="1368152"/>
          </a:xfrm>
          <a:prstGeom prst="wedgeRoundRectCallout">
            <a:avLst>
              <a:gd name="adj1" fmla="val 58339"/>
              <a:gd name="adj2" fmla="val -781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できないことだらけで周囲に迷惑かけちゃってる・・・</a:t>
            </a:r>
            <a:endParaRPr kumimoji="1" lang="en-US" altLang="ja-JP" dirty="0">
              <a:solidFill>
                <a:schemeClr val="tx1"/>
              </a:solidFill>
            </a:endParaRPr>
          </a:p>
          <a:p>
            <a:pPr algn="ctr"/>
            <a:r>
              <a:rPr lang="ja-JP" altLang="en-US" dirty="0">
                <a:solidFill>
                  <a:srgbClr val="FF0000"/>
                </a:solidFill>
              </a:rPr>
              <a:t>早く動けるようになりたい！</a:t>
            </a:r>
          </a:p>
          <a:p>
            <a:pPr algn="ctr"/>
            <a:endParaRPr kumimoji="1" lang="ja-JP" altLang="en-US" dirty="0">
              <a:solidFill>
                <a:schemeClr val="tx1"/>
              </a:solidFill>
            </a:endParaRPr>
          </a:p>
        </p:txBody>
      </p:sp>
      <p:sp>
        <p:nvSpPr>
          <p:cNvPr id="8" name="角丸四角形吹き出し 7"/>
          <p:cNvSpPr/>
          <p:nvPr/>
        </p:nvSpPr>
        <p:spPr>
          <a:xfrm>
            <a:off x="5425477" y="3650732"/>
            <a:ext cx="3024336" cy="1368152"/>
          </a:xfrm>
          <a:prstGeom prst="wedgeRoundRectCallout">
            <a:avLst>
              <a:gd name="adj1" fmla="val -72255"/>
              <a:gd name="adj2" fmla="val -77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たくさん配慮してもらって、休みも多いけれど、私だけ休んでいていいのか</a:t>
            </a:r>
            <a:r>
              <a:rPr lang="ja-JP" altLang="en-US" sz="2000" dirty="0">
                <a:solidFill>
                  <a:schemeClr val="tx1"/>
                </a:solidFill>
              </a:rPr>
              <a:t>？</a:t>
            </a:r>
            <a:endParaRPr kumimoji="1" lang="ja-JP" altLang="en-US" sz="2000" dirty="0">
              <a:solidFill>
                <a:schemeClr val="tx1"/>
              </a:solidFill>
            </a:endParaRPr>
          </a:p>
        </p:txBody>
      </p:sp>
      <p:sp>
        <p:nvSpPr>
          <p:cNvPr id="9" name="上矢印吹き出し 8"/>
          <p:cNvSpPr/>
          <p:nvPr/>
        </p:nvSpPr>
        <p:spPr>
          <a:xfrm>
            <a:off x="1825351" y="5180410"/>
            <a:ext cx="5184576" cy="1324588"/>
          </a:xfrm>
          <a:prstGeom prst="upArrowCallout">
            <a:avLst>
              <a:gd name="adj1" fmla="val 13494"/>
              <a:gd name="adj2" fmla="val 25000"/>
              <a:gd name="adj3" fmla="val 25000"/>
              <a:gd name="adj4" fmla="val 64977"/>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3333CC"/>
                </a:solidFill>
              </a:rPr>
              <a:t>不安を軽減できるような声掛け</a:t>
            </a:r>
          </a:p>
        </p:txBody>
      </p:sp>
      <p:pic>
        <p:nvPicPr>
          <p:cNvPr id="10" name="オーディオ 9">
            <a:hlinkClick r:id="" action="ppaction://media"/>
            <a:extLst>
              <a:ext uri="{FF2B5EF4-FFF2-40B4-BE49-F238E27FC236}">
                <a16:creationId xmlns:a16="http://schemas.microsoft.com/office/drawing/2014/main" id="{DDD26AD8-6983-423C-96A2-D29EC5834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585165"/>
      </p:ext>
    </p:extLst>
  </p:cSld>
  <p:clrMapOvr>
    <a:masterClrMapping/>
  </p:clrMapOvr>
  <mc:AlternateContent xmlns:mc="http://schemas.openxmlformats.org/markup-compatibility/2006" xmlns:p14="http://schemas.microsoft.com/office/powerpoint/2010/main">
    <mc:Choice Requires="p14">
      <p:transition spd="slow" p14:dur="2000" advTm="39861"/>
    </mc:Choice>
    <mc:Fallback xmlns="">
      <p:transition spd="slow" advTm="3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lang="ja-JP" altLang="en-US" dirty="0">
                <a:latin typeface="UD デジタル 教科書体 NP-R" panose="02020400000000000000" pitchFamily="18" charset="-128"/>
                <a:ea typeface="UD デジタル 教科書体 NP-R" panose="02020400000000000000" pitchFamily="18" charset="-128"/>
              </a:rPr>
              <a:t>予期せぬ副次的効果</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p:txBody>
          <a:bodyPr/>
          <a:lstStyle/>
          <a:p>
            <a:pPr>
              <a:buFont typeface="Wingdings" panose="05000000000000000000" pitchFamily="2" charset="2"/>
              <a:buChar char="Ø"/>
            </a:pPr>
            <a:r>
              <a:rPr kumimoji="1" lang="ja-JP" altLang="en-US" dirty="0">
                <a:latin typeface="UD デジタル 教科書体 NP-R" panose="02020400000000000000" pitchFamily="18" charset="-128"/>
                <a:ea typeface="UD デジタル 教科書体 NP-R" panose="02020400000000000000" pitchFamily="18" charset="-128"/>
              </a:rPr>
              <a:t>個別面談</a:t>
            </a:r>
            <a:r>
              <a:rPr lang="ja-JP" altLang="en-US" dirty="0">
                <a:latin typeface="UD デジタル 教科書体 NP-R" panose="02020400000000000000" pitchFamily="18" charset="-128"/>
                <a:ea typeface="UD デジタル 教科書体 NP-R" panose="02020400000000000000" pitchFamily="18" charset="-128"/>
              </a:rPr>
              <a:t>の利用は</a:t>
            </a:r>
            <a:r>
              <a:rPr kumimoji="1" lang="ja-JP" altLang="en-US" dirty="0">
                <a:latin typeface="UD デジタル 教科書体 NP-R" panose="02020400000000000000" pitchFamily="18" charset="-128"/>
                <a:ea typeface="UD デジタル 教科書体 NP-R" panose="02020400000000000000" pitchFamily="18" charset="-128"/>
              </a:rPr>
              <a:t>数名であり「必要がなかったため、利用しなかった」という回答が多かった（アンケート結果より）。</a:t>
            </a:r>
            <a:endParaRPr kumimoji="1" lang="en-US" altLang="ja-JP"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Ø"/>
            </a:pPr>
            <a:r>
              <a:rPr lang="ja-JP" altLang="en-US" dirty="0">
                <a:latin typeface="UD デジタル 教科書体 NP-R" panose="02020400000000000000" pitchFamily="18" charset="-128"/>
                <a:ea typeface="UD デジタル 教科書体 NP-R" panose="02020400000000000000" pitchFamily="18" charset="-128"/>
              </a:rPr>
              <a:t>ラウンド時の直接相談が多く、新人の他にも看護師長や</a:t>
            </a:r>
            <a:r>
              <a:rPr lang="en-US" altLang="ja-JP" dirty="0">
                <a:latin typeface="UD デジタル 教科書体 NP-R" panose="02020400000000000000" pitchFamily="18" charset="-128"/>
                <a:ea typeface="UD デジタル 教科書体 NP-R" panose="02020400000000000000" pitchFamily="18" charset="-128"/>
              </a:rPr>
              <a:t>Covid-19</a:t>
            </a:r>
            <a:r>
              <a:rPr lang="ja-JP" altLang="en-US" dirty="0">
                <a:latin typeface="UD デジタル 教科書体 NP-R" panose="02020400000000000000" pitchFamily="18" charset="-128"/>
                <a:ea typeface="UD デジタル 教科書体 NP-R" panose="02020400000000000000" pitchFamily="18" charset="-128"/>
              </a:rPr>
              <a:t>専用病棟のスタッフからの相談を受けることもあった。</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5" name="横巻き 4"/>
          <p:cNvSpPr/>
          <p:nvPr/>
        </p:nvSpPr>
        <p:spPr>
          <a:xfrm>
            <a:off x="827584" y="4653136"/>
            <a:ext cx="7704856" cy="172759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～今後の課題～</a:t>
            </a:r>
            <a:endParaRPr kumimoji="1" lang="en-US" altLang="ja-JP"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＊新人看護師への十分な周知</a:t>
            </a:r>
            <a:r>
              <a:rPr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徹底</a:t>
            </a:r>
            <a:endParaRPr kumimoji="1" lang="en-US" altLang="ja-JP" sz="20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2000" dirty="0">
                <a:solidFill>
                  <a:schemeClr val="tx1"/>
                </a:solidFill>
                <a:latin typeface="UD デジタル 教科書体 NP-R" panose="02020400000000000000" pitchFamily="18" charset="-128"/>
                <a:ea typeface="UD デジタル 教科書体 NP-R" panose="02020400000000000000" pitchFamily="18" charset="-128"/>
              </a:rPr>
              <a:t>＊病棟内・病院内でのメンタルサポートをしあえる関係づくり</a:t>
            </a:r>
          </a:p>
        </p:txBody>
      </p:sp>
      <p:pic>
        <p:nvPicPr>
          <p:cNvPr id="4" name="オーディオ 3">
            <a:hlinkClick r:id="" action="ppaction://media"/>
            <a:extLst>
              <a:ext uri="{FF2B5EF4-FFF2-40B4-BE49-F238E27FC236}">
                <a16:creationId xmlns:a16="http://schemas.microsoft.com/office/drawing/2014/main" id="{87542602-CE8A-44DE-AD1D-C2ABE30605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94092324"/>
      </p:ext>
    </p:extLst>
  </p:cSld>
  <p:clrMapOvr>
    <a:masterClrMapping/>
  </p:clrMapOvr>
  <mc:AlternateContent xmlns:mc="http://schemas.openxmlformats.org/markup-compatibility/2006" xmlns:p14="http://schemas.microsoft.com/office/powerpoint/2010/main">
    <mc:Choice Requires="p14">
      <p:transition spd="slow" p14:dur="2000" advTm="71300"/>
    </mc:Choice>
    <mc:Fallback xmlns="">
      <p:transition spd="slow" advTm="7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450700" y="1484784"/>
            <a:ext cx="8579296" cy="4525963"/>
          </a:xfrm>
        </p:spPr>
        <p:txBody>
          <a:bodyPr/>
          <a:lstStyle/>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目的</a:t>
            </a:r>
            <a:r>
              <a:rPr kumimoji="1" lang="en-US" altLang="ja-JP" dirty="0">
                <a:latin typeface="UD デジタル 教科書体 NP-R" panose="02020400000000000000" pitchFamily="18" charset="-128"/>
                <a:ea typeface="UD デジタル 教科書体 NP-R" panose="02020400000000000000" pitchFamily="18" charset="-128"/>
              </a:rPr>
              <a:t>】</a:t>
            </a: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新人看護師がセルフモニタリング力を高め</a:t>
            </a:r>
            <a:r>
              <a:rPr lang="ja-JP" altLang="en-US" dirty="0">
                <a:latin typeface="UD デジタル 教科書体 NP-R" panose="02020400000000000000" pitchFamily="18" charset="-128"/>
                <a:ea typeface="UD デジタル 教科書体 NP-R" panose="02020400000000000000" pitchFamily="18" charset="-128"/>
              </a:rPr>
              <a:t>、</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ストレス状況下でも適切なセルフマネジメ</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ントが行える。</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方法</a:t>
            </a:r>
            <a:r>
              <a:rPr kumimoji="1" lang="en-US" altLang="ja-JP" dirty="0">
                <a:latin typeface="UD デジタル 教科書体 NP-R" panose="02020400000000000000" pitchFamily="18" charset="-128"/>
                <a:ea typeface="UD デジタル 教科書体 NP-R" panose="02020400000000000000" pitchFamily="18" charset="-128"/>
              </a:rPr>
              <a:t>】</a:t>
            </a: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事前に全新人看護師が参加できるように、</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教育担当師長と日程を調整した。</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対象：新人看護師</a:t>
            </a:r>
            <a:r>
              <a:rPr lang="en-US" altLang="ja-JP" dirty="0">
                <a:latin typeface="UD デジタル 教科書体 NP-R" panose="02020400000000000000" pitchFamily="18" charset="-128"/>
                <a:ea typeface="UD デジタル 教科書体 NP-R" panose="02020400000000000000" pitchFamily="18" charset="-128"/>
              </a:rPr>
              <a:t>38</a:t>
            </a:r>
            <a:r>
              <a:rPr lang="ja-JP" altLang="en-US" dirty="0">
                <a:latin typeface="UD デジタル 教科書体 NP-R" panose="02020400000000000000" pitchFamily="18" charset="-128"/>
                <a:ea typeface="UD デジタル 教科書体 NP-R" panose="02020400000000000000" pitchFamily="18" charset="-128"/>
              </a:rPr>
              <a:t>名</a:t>
            </a:r>
            <a:r>
              <a:rPr lang="ja-JP" altLang="en-US" sz="2000" dirty="0">
                <a:latin typeface="UD デジタル 教科書体 NP-R" panose="02020400000000000000" pitchFamily="18" charset="-128"/>
                <a:ea typeface="UD デジタル 教科書体 NP-R" panose="02020400000000000000" pitchFamily="18" charset="-128"/>
              </a:rPr>
              <a:t>（</a:t>
            </a:r>
            <a:r>
              <a:rPr lang="en-US" altLang="ja-JP" sz="2000" dirty="0">
                <a:latin typeface="UD デジタル 教科書体 NP-R" panose="02020400000000000000" pitchFamily="18" charset="-128"/>
                <a:ea typeface="UD デジタル 教科書体 NP-R" panose="02020400000000000000" pitchFamily="18" charset="-128"/>
              </a:rPr>
              <a:t>19</a:t>
            </a:r>
            <a:r>
              <a:rPr lang="ja-JP" altLang="en-US" sz="2000" dirty="0">
                <a:latin typeface="UD デジタル 教科書体 NP-R" panose="02020400000000000000" pitchFamily="18" charset="-128"/>
                <a:ea typeface="UD デジタル 教科書体 NP-R" panose="02020400000000000000" pitchFamily="18" charset="-128"/>
              </a:rPr>
              <a:t>名ずつ</a:t>
            </a:r>
            <a:r>
              <a:rPr lang="en-US" altLang="ja-JP" sz="2000" dirty="0">
                <a:latin typeface="UD デジタル 教科書体 NP-R" panose="02020400000000000000" pitchFamily="18" charset="-128"/>
                <a:ea typeface="UD デジタル 教科書体 NP-R" panose="02020400000000000000" pitchFamily="18" charset="-128"/>
              </a:rPr>
              <a:t>2</a:t>
            </a:r>
            <a:r>
              <a:rPr lang="ja-JP" altLang="en-US" sz="2000" dirty="0">
                <a:latin typeface="UD デジタル 教科書体 NP-R" panose="02020400000000000000" pitchFamily="18" charset="-128"/>
                <a:ea typeface="UD デジタル 教科書体 NP-R" panose="02020400000000000000" pitchFamily="18" charset="-128"/>
              </a:rPr>
              <a:t>回に分けて）</a:t>
            </a:r>
            <a:endParaRPr lang="en-US" altLang="ja-JP" sz="20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形式・時間：</a:t>
            </a:r>
            <a:r>
              <a:rPr lang="en-US" altLang="ja-JP" dirty="0">
                <a:latin typeface="UD デジタル 教科書体 NP-R" panose="02020400000000000000" pitchFamily="18" charset="-128"/>
                <a:ea typeface="UD デジタル 教科書体 NP-R" panose="02020400000000000000" pitchFamily="18" charset="-128"/>
              </a:rPr>
              <a:t>90</a:t>
            </a:r>
            <a:r>
              <a:rPr lang="ja-JP" altLang="en-US" dirty="0">
                <a:latin typeface="UD デジタル 教科書体 NP-R" panose="02020400000000000000" pitchFamily="18" charset="-128"/>
                <a:ea typeface="UD デジタル 教科書体 NP-R" panose="02020400000000000000" pitchFamily="18" charset="-128"/>
              </a:rPr>
              <a:t>分の講義形式</a:t>
            </a:r>
            <a:r>
              <a:rPr lang="ja-JP" altLang="en-US" sz="2000" dirty="0">
                <a:latin typeface="UD デジタル 教科書体 NP-R" panose="02020400000000000000" pitchFamily="18" charset="-128"/>
                <a:ea typeface="UD デジタル 教科書体 NP-R" panose="02020400000000000000" pitchFamily="18" charset="-128"/>
              </a:rPr>
              <a:t>（感染対策のため）</a:t>
            </a:r>
            <a:endParaRPr lang="en-US" altLang="ja-JP" sz="20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4" name="図 3">
            <a:extLst>
              <a:ext uri="{FF2B5EF4-FFF2-40B4-BE49-F238E27FC236}">
                <a16:creationId xmlns:a16="http://schemas.microsoft.com/office/drawing/2014/main" id="{77A376E1-E8AB-452F-8362-082AE7AF1408}"/>
              </a:ext>
            </a:extLst>
          </p:cNvPr>
          <p:cNvPicPr>
            <a:picLocks noChangeAspect="1"/>
          </p:cNvPicPr>
          <p:nvPr/>
        </p:nvPicPr>
        <p:blipFill>
          <a:blip r:embed="rId5"/>
          <a:stretch>
            <a:fillRect/>
          </a:stretch>
        </p:blipFill>
        <p:spPr>
          <a:xfrm>
            <a:off x="7247428" y="116632"/>
            <a:ext cx="1861368" cy="1861368"/>
          </a:xfrm>
          <a:prstGeom prst="rect">
            <a:avLst/>
          </a:prstGeom>
        </p:spPr>
      </p:pic>
      <p:pic>
        <p:nvPicPr>
          <p:cNvPr id="6" name="オーディオ 5">
            <a:hlinkClick r:id="" action="ppaction://media"/>
            <a:extLst>
              <a:ext uri="{FF2B5EF4-FFF2-40B4-BE49-F238E27FC236}">
                <a16:creationId xmlns:a16="http://schemas.microsoft.com/office/drawing/2014/main" id="{9DEDB7B0-A7FC-461A-95AF-7827FD5FFD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9315420"/>
      </p:ext>
    </p:extLst>
  </p:cSld>
  <p:clrMapOvr>
    <a:masterClrMapping/>
  </p:clrMapOvr>
  <mc:AlternateContent xmlns:mc="http://schemas.openxmlformats.org/markup-compatibility/2006" xmlns:p14="http://schemas.microsoft.com/office/powerpoint/2010/main">
    <mc:Choice Requires="p14">
      <p:transition spd="slow" p14:dur="2000" advTm="37448"/>
    </mc:Choice>
    <mc:Fallback xmlns="">
      <p:transition spd="slow" advTm="3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67402" y="1516158"/>
            <a:ext cx="8579296" cy="4525963"/>
          </a:xfrm>
        </p:spPr>
        <p:txBody>
          <a:bodyPr/>
          <a:lstStyle/>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内容</a:t>
            </a:r>
            <a:r>
              <a:rPr kumimoji="1"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　</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・自己のストレス状態のチェック</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a:t>
            </a:r>
            <a:r>
              <a:rPr lang="ja-JP" altLang="en-US" sz="2400" dirty="0">
                <a:latin typeface="UD デジタル 教科書体 NP-R" panose="02020400000000000000" pitchFamily="18" charset="-128"/>
                <a:ea typeface="UD デジタル 教科書体 NP-R" panose="02020400000000000000" pitchFamily="18" charset="-128"/>
              </a:rPr>
              <a:t>主観と客観のずれの確認</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・自己のストレス反応の確認</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a:t>
            </a:r>
            <a:r>
              <a:rPr lang="ja-JP" altLang="en-US" sz="2400" dirty="0">
                <a:latin typeface="UD デジタル 教科書体 NP-R" panose="02020400000000000000" pitchFamily="18" charset="-128"/>
                <a:ea typeface="UD デジタル 教科書体 NP-R" panose="02020400000000000000" pitchFamily="18" charset="-128"/>
              </a:rPr>
              <a:t>精神面、身体面、行動面への反応</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・自己のストレス対処方法の確認</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a:t>
            </a:r>
            <a:r>
              <a:rPr lang="ja-JP" altLang="en-US" sz="2400" dirty="0">
                <a:latin typeface="UD デジタル 教科書体 NP-R" panose="02020400000000000000" pitchFamily="18" charset="-128"/>
                <a:ea typeface="UD デジタル 教科書体 NP-R" panose="02020400000000000000" pitchFamily="18" charset="-128"/>
              </a:rPr>
              <a:t>問題焦点型、情動焦点型、気晴らし型など</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・ストレスマネジメントについて</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dirty="0">
                <a:latin typeface="UD デジタル 教科書体 NP-R" panose="02020400000000000000" pitchFamily="18" charset="-128"/>
                <a:ea typeface="UD デジタル 教科書体 NP-R" panose="02020400000000000000" pitchFamily="18" charset="-128"/>
              </a:rPr>
              <a:t>　　　</a:t>
            </a:r>
            <a:r>
              <a:rPr lang="ja-JP" altLang="en-US" sz="2400" dirty="0">
                <a:latin typeface="UD デジタル 教科書体 NP-R" panose="02020400000000000000" pitchFamily="18" charset="-128"/>
                <a:ea typeface="UD デジタル 教科書体 NP-R" panose="02020400000000000000" pitchFamily="18" charset="-128"/>
              </a:rPr>
              <a:t>コラム法、アサーティブコミュニケーション、</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sz="2400" dirty="0">
                <a:latin typeface="UD デジタル 教科書体 NP-R" panose="02020400000000000000" pitchFamily="18" charset="-128"/>
                <a:ea typeface="UD デジタル 教科書体 NP-R" panose="02020400000000000000" pitchFamily="18" charset="-128"/>
              </a:rPr>
              <a:t>　　　　リフレーミング、苦手な人との付き合い方、</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spcBef>
                <a:spcPts val="0"/>
              </a:spcBef>
              <a:buNone/>
            </a:pPr>
            <a:r>
              <a:rPr lang="ja-JP" altLang="en-US" sz="2400" dirty="0">
                <a:latin typeface="UD デジタル 教科書体 NP-R" panose="02020400000000000000" pitchFamily="18" charset="-128"/>
                <a:ea typeface="UD デジタル 教科書体 NP-R" panose="02020400000000000000" pitchFamily="18" charset="-128"/>
              </a:rPr>
              <a:t>　　　　相談窓口の紹介など</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buNone/>
            </a:pPr>
            <a:r>
              <a:rPr kumimoji="1" lang="ja-JP" altLang="en-US" dirty="0">
                <a:latin typeface="UD デジタル 教科書体 NP-R" panose="02020400000000000000" pitchFamily="18" charset="-128"/>
                <a:ea typeface="UD デジタル 教科書体 NP-R" panose="02020400000000000000" pitchFamily="18" charset="-128"/>
              </a:rPr>
              <a:t>　</a:t>
            </a:r>
          </a:p>
        </p:txBody>
      </p:sp>
      <p:sp>
        <p:nvSpPr>
          <p:cNvPr id="4" name="吹き出し: 角を丸めた四角形 3">
            <a:extLst>
              <a:ext uri="{FF2B5EF4-FFF2-40B4-BE49-F238E27FC236}">
                <a16:creationId xmlns:a16="http://schemas.microsoft.com/office/drawing/2014/main" id="{66566C3A-0E96-423B-9BEB-18098F687218}"/>
              </a:ext>
            </a:extLst>
          </p:cNvPr>
          <p:cNvSpPr/>
          <p:nvPr/>
        </p:nvSpPr>
        <p:spPr>
          <a:xfrm>
            <a:off x="7236296" y="3467100"/>
            <a:ext cx="1840302" cy="1584176"/>
          </a:xfrm>
          <a:prstGeom prst="wedgeRoundRectCallout">
            <a:avLst>
              <a:gd name="adj1" fmla="val 11739"/>
              <a:gd name="adj2" fmla="val 75395"/>
              <a:gd name="adj3" fmla="val 16667"/>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新人看護師は熱心にメモを取りながら聴講していました！</a:t>
            </a:r>
          </a:p>
        </p:txBody>
      </p:sp>
      <p:pic>
        <p:nvPicPr>
          <p:cNvPr id="5" name="図 4">
            <a:extLst>
              <a:ext uri="{FF2B5EF4-FFF2-40B4-BE49-F238E27FC236}">
                <a16:creationId xmlns:a16="http://schemas.microsoft.com/office/drawing/2014/main" id="{9517828D-F7AB-4D04-96C9-A3C65EFF47EC}"/>
              </a:ext>
            </a:extLst>
          </p:cNvPr>
          <p:cNvPicPr>
            <a:picLocks noChangeAspect="1"/>
          </p:cNvPicPr>
          <p:nvPr/>
        </p:nvPicPr>
        <p:blipFill>
          <a:blip r:embed="rId5"/>
          <a:stretch>
            <a:fillRect/>
          </a:stretch>
        </p:blipFill>
        <p:spPr>
          <a:xfrm>
            <a:off x="7545512" y="5471477"/>
            <a:ext cx="1141288" cy="1141288"/>
          </a:xfrm>
          <a:prstGeom prst="rect">
            <a:avLst/>
          </a:prstGeom>
        </p:spPr>
      </p:pic>
      <p:pic>
        <p:nvPicPr>
          <p:cNvPr id="6" name="図 5">
            <a:extLst>
              <a:ext uri="{FF2B5EF4-FFF2-40B4-BE49-F238E27FC236}">
                <a16:creationId xmlns:a16="http://schemas.microsoft.com/office/drawing/2014/main" id="{3CC9403A-92AE-48C1-B5FA-6DF0F2AD858C}"/>
              </a:ext>
            </a:extLst>
          </p:cNvPr>
          <p:cNvPicPr>
            <a:picLocks noChangeAspect="1"/>
          </p:cNvPicPr>
          <p:nvPr/>
        </p:nvPicPr>
        <p:blipFill>
          <a:blip r:embed="rId6"/>
          <a:stretch>
            <a:fillRect/>
          </a:stretch>
        </p:blipFill>
        <p:spPr>
          <a:xfrm>
            <a:off x="7424833" y="1720801"/>
            <a:ext cx="1501328" cy="1501328"/>
          </a:xfrm>
          <a:prstGeom prst="rect">
            <a:avLst/>
          </a:prstGeom>
        </p:spPr>
      </p:pic>
      <p:pic>
        <p:nvPicPr>
          <p:cNvPr id="7" name="図 6">
            <a:extLst>
              <a:ext uri="{FF2B5EF4-FFF2-40B4-BE49-F238E27FC236}">
                <a16:creationId xmlns:a16="http://schemas.microsoft.com/office/drawing/2014/main" id="{689ABEC7-C2D1-48DA-80FB-39E37977FDB4}"/>
              </a:ext>
            </a:extLst>
          </p:cNvPr>
          <p:cNvPicPr>
            <a:picLocks noChangeAspect="1"/>
          </p:cNvPicPr>
          <p:nvPr/>
        </p:nvPicPr>
        <p:blipFill>
          <a:blip r:embed="rId7"/>
          <a:stretch>
            <a:fillRect/>
          </a:stretch>
        </p:blipFill>
        <p:spPr>
          <a:xfrm>
            <a:off x="72275" y="5589239"/>
            <a:ext cx="1206013" cy="1206013"/>
          </a:xfrm>
          <a:prstGeom prst="rect">
            <a:avLst/>
          </a:prstGeom>
        </p:spPr>
      </p:pic>
      <p:pic>
        <p:nvPicPr>
          <p:cNvPr id="12" name="オーディオ 11">
            <a:hlinkClick r:id="" action="ppaction://media"/>
            <a:extLst>
              <a:ext uri="{FF2B5EF4-FFF2-40B4-BE49-F238E27FC236}">
                <a16:creationId xmlns:a16="http://schemas.microsoft.com/office/drawing/2014/main" id="{0C5071B3-3C33-483B-909B-3267D080C0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1652695"/>
      </p:ext>
    </p:extLst>
  </p:cSld>
  <p:clrMapOvr>
    <a:masterClrMapping/>
  </p:clrMapOvr>
  <mc:AlternateContent xmlns:mc="http://schemas.openxmlformats.org/markup-compatibility/2006" xmlns:p14="http://schemas.microsoft.com/office/powerpoint/2010/main">
    <mc:Choice Requires="p14">
      <p:transition spd="slow" p14:dur="2000" advTm="48209"/>
    </mc:Choice>
    <mc:Fallback xmlns="">
      <p:transition spd="slow" advTm="4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179512" y="1417638"/>
            <a:ext cx="8829463" cy="4525963"/>
          </a:xfrm>
        </p:spPr>
        <p:txBody>
          <a:bodyPr/>
          <a:lstStyle/>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sz="2800" dirty="0">
                <a:latin typeface="UD デジタル 教科書体 NP-R" panose="02020400000000000000" pitchFamily="18" charset="-128"/>
                <a:ea typeface="UD デジタル 教科書体 NP-R" panose="02020400000000000000" pitchFamily="18" charset="-128"/>
              </a:rPr>
              <a:t>新人看護師の</a:t>
            </a:r>
            <a:r>
              <a:rPr lang="ja-JP" altLang="en-US" sz="2800" dirty="0">
                <a:latin typeface="UD デジタル 教科書体 NP-R" panose="02020400000000000000" pitchFamily="18" charset="-128"/>
                <a:ea typeface="UD デジタル 教科書体 NP-R" panose="02020400000000000000" pitchFamily="18" charset="-128"/>
              </a:rPr>
              <a:t>アンケート結果</a:t>
            </a:r>
            <a:r>
              <a:rPr kumimoji="1"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　</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　</a:t>
            </a:r>
          </a:p>
        </p:txBody>
      </p:sp>
      <p:pic>
        <p:nvPicPr>
          <p:cNvPr id="6" name="図 5">
            <a:extLst>
              <a:ext uri="{FF2B5EF4-FFF2-40B4-BE49-F238E27FC236}">
                <a16:creationId xmlns:a16="http://schemas.microsoft.com/office/drawing/2014/main" id="{825787D0-DB2D-4D8E-B1EF-2F2F14ACCCF3}"/>
              </a:ext>
            </a:extLst>
          </p:cNvPr>
          <p:cNvPicPr>
            <a:picLocks noChangeAspect="1"/>
          </p:cNvPicPr>
          <p:nvPr/>
        </p:nvPicPr>
        <p:blipFill>
          <a:blip r:embed="rId5"/>
          <a:stretch>
            <a:fillRect/>
          </a:stretch>
        </p:blipFill>
        <p:spPr>
          <a:xfrm>
            <a:off x="525357" y="1988840"/>
            <a:ext cx="8221950" cy="1588740"/>
          </a:xfrm>
          <a:prstGeom prst="rect">
            <a:avLst/>
          </a:prstGeom>
        </p:spPr>
      </p:pic>
      <p:pic>
        <p:nvPicPr>
          <p:cNvPr id="7" name="図 6">
            <a:extLst>
              <a:ext uri="{FF2B5EF4-FFF2-40B4-BE49-F238E27FC236}">
                <a16:creationId xmlns:a16="http://schemas.microsoft.com/office/drawing/2014/main" id="{C64F11E4-3932-4744-BBE8-60391C270A0D}"/>
              </a:ext>
            </a:extLst>
          </p:cNvPr>
          <p:cNvPicPr>
            <a:picLocks noChangeAspect="1"/>
          </p:cNvPicPr>
          <p:nvPr/>
        </p:nvPicPr>
        <p:blipFill>
          <a:blip r:embed="rId6"/>
          <a:stretch>
            <a:fillRect/>
          </a:stretch>
        </p:blipFill>
        <p:spPr>
          <a:xfrm>
            <a:off x="568950" y="3725010"/>
            <a:ext cx="8221951" cy="2080253"/>
          </a:xfrm>
          <a:prstGeom prst="rect">
            <a:avLst/>
          </a:prstGeom>
        </p:spPr>
      </p:pic>
      <p:sp>
        <p:nvSpPr>
          <p:cNvPr id="4" name="正方形/長方形 3">
            <a:extLst>
              <a:ext uri="{FF2B5EF4-FFF2-40B4-BE49-F238E27FC236}">
                <a16:creationId xmlns:a16="http://schemas.microsoft.com/office/drawing/2014/main" id="{9439AB95-8AF8-46EF-871F-9AAA2209CF16}"/>
              </a:ext>
            </a:extLst>
          </p:cNvPr>
          <p:cNvSpPr/>
          <p:nvPr/>
        </p:nvSpPr>
        <p:spPr>
          <a:xfrm>
            <a:off x="493046" y="1988840"/>
            <a:ext cx="44624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6405430C-8A41-42AA-BD35-D597740E5C66}"/>
              </a:ext>
            </a:extLst>
          </p:cNvPr>
          <p:cNvSpPr/>
          <p:nvPr/>
        </p:nvSpPr>
        <p:spPr>
          <a:xfrm>
            <a:off x="564656" y="3710185"/>
            <a:ext cx="44624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EBED9250-2602-4DA6-B769-B3C28C243A60}"/>
              </a:ext>
            </a:extLst>
          </p:cNvPr>
          <p:cNvSpPr/>
          <p:nvPr/>
        </p:nvSpPr>
        <p:spPr>
          <a:xfrm>
            <a:off x="1691680" y="2253598"/>
            <a:ext cx="2232248" cy="100810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6AC36B6F-CCD5-414C-938D-07A4C48B1532}"/>
              </a:ext>
            </a:extLst>
          </p:cNvPr>
          <p:cNvSpPr/>
          <p:nvPr/>
        </p:nvSpPr>
        <p:spPr>
          <a:xfrm>
            <a:off x="1619672" y="3994042"/>
            <a:ext cx="2232248" cy="100810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F7CA1A3F-AAD4-4B64-8AA2-873941405D9F}"/>
              </a:ext>
            </a:extLst>
          </p:cNvPr>
          <p:cNvPicPr>
            <a:picLocks noChangeAspect="1"/>
          </p:cNvPicPr>
          <p:nvPr/>
        </p:nvPicPr>
        <p:blipFill>
          <a:blip r:embed="rId7"/>
          <a:stretch>
            <a:fillRect/>
          </a:stretch>
        </p:blipFill>
        <p:spPr>
          <a:xfrm>
            <a:off x="7311198" y="5222946"/>
            <a:ext cx="1588740" cy="1588740"/>
          </a:xfrm>
          <a:prstGeom prst="rect">
            <a:avLst/>
          </a:prstGeom>
        </p:spPr>
      </p:pic>
      <p:pic>
        <p:nvPicPr>
          <p:cNvPr id="8" name="オーディオ 7">
            <a:hlinkClick r:id="" action="ppaction://media"/>
            <a:extLst>
              <a:ext uri="{FF2B5EF4-FFF2-40B4-BE49-F238E27FC236}">
                <a16:creationId xmlns:a16="http://schemas.microsoft.com/office/drawing/2014/main" id="{C66738BE-3D80-408A-A6AA-21A9F2E0D3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2571494"/>
      </p:ext>
    </p:extLst>
  </p:cSld>
  <p:clrMapOvr>
    <a:masterClrMapping/>
  </p:clrMapOvr>
  <mc:AlternateContent xmlns:mc="http://schemas.openxmlformats.org/markup-compatibility/2006" xmlns:p14="http://schemas.microsoft.com/office/powerpoint/2010/main">
    <mc:Choice Requires="p14">
      <p:transition spd="slow" p14:dur="2000" advTm="43972"/>
    </mc:Choice>
    <mc:Fallback xmlns="">
      <p:transition spd="slow" advTm="4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179512" y="1417638"/>
            <a:ext cx="8829463" cy="4525963"/>
          </a:xfrm>
        </p:spPr>
        <p:txBody>
          <a:bodyPr/>
          <a:lstStyle/>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sz="2800" dirty="0">
                <a:latin typeface="UD デジタル 教科書体 NP-R" panose="02020400000000000000" pitchFamily="18" charset="-128"/>
                <a:ea typeface="UD デジタル 教科書体 NP-R" panose="02020400000000000000" pitchFamily="18" charset="-128"/>
              </a:rPr>
              <a:t>新人看護師の</a:t>
            </a:r>
            <a:r>
              <a:rPr lang="ja-JP" altLang="en-US" sz="2800" dirty="0">
                <a:latin typeface="UD デジタル 教科書体 NP-R" panose="02020400000000000000" pitchFamily="18" charset="-128"/>
                <a:ea typeface="UD デジタル 教科書体 NP-R" panose="02020400000000000000" pitchFamily="18" charset="-128"/>
              </a:rPr>
              <a:t>アンケート結果</a:t>
            </a:r>
            <a:r>
              <a:rPr kumimoji="1"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　</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　</a:t>
            </a:r>
          </a:p>
        </p:txBody>
      </p:sp>
      <p:sp>
        <p:nvSpPr>
          <p:cNvPr id="8" name="テキスト ボックス 7">
            <a:extLst>
              <a:ext uri="{FF2B5EF4-FFF2-40B4-BE49-F238E27FC236}">
                <a16:creationId xmlns:a16="http://schemas.microsoft.com/office/drawing/2014/main" id="{02EDEFD2-E482-496C-8D8F-9CAB1F6545B3}"/>
              </a:ext>
            </a:extLst>
          </p:cNvPr>
          <p:cNvSpPr txBox="1"/>
          <p:nvPr/>
        </p:nvSpPr>
        <p:spPr>
          <a:xfrm>
            <a:off x="457200" y="4042130"/>
            <a:ext cx="7869515" cy="1200329"/>
          </a:xfrm>
          <a:prstGeom prst="rect">
            <a:avLst/>
          </a:prstGeom>
          <a:noFill/>
        </p:spPr>
        <p:txBody>
          <a:bodyPr wrap="square">
            <a:spAutoFit/>
          </a:bodyPr>
          <a:lstStyle/>
          <a:p>
            <a:pPr>
              <a:tabLst>
                <a:tab pos="90170" algn="l"/>
                <a:tab pos="270510" algn="l"/>
              </a:tabLst>
            </a:pPr>
            <a:r>
              <a:rPr lang="ja-JP" altLang="en-US" sz="1800" kern="100" dirty="0">
                <a:effectLst/>
                <a:latin typeface="ＭＳ Ｐゴシック" panose="020B0600070205080204" pitchFamily="50" charset="-128"/>
                <a:ea typeface="Yu Gothic Medium" panose="020B0500000000000000" pitchFamily="34" charset="-128"/>
                <a:cs typeface="ＭＳ Ｐゴシック" panose="020B0600070205080204" pitchFamily="50" charset="-128"/>
              </a:rPr>
              <a:t>自由記載</a:t>
            </a:r>
            <a:endParaRPr lang="en-US" altLang="ja-JP" sz="1800" kern="100" dirty="0">
              <a:effectLst/>
              <a:latin typeface="ＭＳ Ｐゴシック" panose="020B0600070205080204" pitchFamily="50" charset="-128"/>
              <a:ea typeface="Yu Gothic Medium" panose="020B0500000000000000" pitchFamily="34" charset="-128"/>
              <a:cs typeface="ＭＳ Ｐゴシック" panose="020B0600070205080204" pitchFamily="50" charset="-128"/>
            </a:endParaRPr>
          </a:p>
          <a:p>
            <a:pPr>
              <a:tabLst>
                <a:tab pos="90170" algn="l"/>
                <a:tab pos="270510" algn="l"/>
              </a:tabLst>
            </a:pPr>
            <a:r>
              <a:rPr lang="ja-JP" altLang="ja-JP" sz="1800" kern="100" dirty="0">
                <a:effectLst/>
                <a:latin typeface="ＭＳ Ｐゴシック" panose="020B0600070205080204" pitchFamily="50" charset="-128"/>
                <a:ea typeface="Yu Gothic Medium" panose="020B0500000000000000" pitchFamily="34" charset="-128"/>
                <a:cs typeface="ＭＳ Ｐゴシック" panose="020B0600070205080204" pitchFamily="50" charset="-128"/>
              </a:rPr>
              <a:t>・個人的に学科の先生に会えたのは嬉しかったし気分転換になった。</a:t>
            </a:r>
            <a:endParaRPr lang="ja-JP" altLang="ja-JP" sz="2400" kern="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tabLst>
                <a:tab pos="90170" algn="l"/>
                <a:tab pos="270510" algn="l"/>
              </a:tabLst>
            </a:pPr>
            <a:r>
              <a:rPr lang="ja-JP" altLang="ja-JP" sz="1800" kern="100" dirty="0">
                <a:effectLst/>
                <a:latin typeface="ＭＳ Ｐゴシック" panose="020B0600070205080204" pitchFamily="50" charset="-128"/>
                <a:ea typeface="Yu Gothic Medium" panose="020B0500000000000000" pitchFamily="34" charset="-128"/>
                <a:cs typeface="ＭＳ Ｐゴシック" panose="020B0600070205080204" pitchFamily="50" charset="-128"/>
              </a:rPr>
              <a:t>・これからも機会があればやってほしいと思う。</a:t>
            </a:r>
            <a:endParaRPr lang="ja-JP" altLang="ja-JP" sz="2400" kern="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tabLst>
                <a:tab pos="270510" algn="l"/>
              </a:tabLst>
            </a:pPr>
            <a:r>
              <a:rPr lang="en-US" altLang="ja-JP" sz="1800" kern="100" dirty="0">
                <a:effectLst/>
                <a:latin typeface="Yu Gothic Medium" panose="020B0500000000000000" pitchFamily="34" charset="-128"/>
                <a:ea typeface="ＭＳ Ｐゴシック" panose="020B0600070205080204" pitchFamily="50" charset="-128"/>
                <a:cs typeface="ＭＳ Ｐゴシック" panose="020B0600070205080204" pitchFamily="50" charset="-128"/>
              </a:rPr>
              <a:t> </a:t>
            </a:r>
            <a:endParaRPr lang="ja-JP" altLang="ja-JP" sz="2400" kern="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 name="正方形/長方形 4">
            <a:extLst>
              <a:ext uri="{FF2B5EF4-FFF2-40B4-BE49-F238E27FC236}">
                <a16:creationId xmlns:a16="http://schemas.microsoft.com/office/drawing/2014/main" id="{6405430C-8A41-42AA-BD35-D597740E5C66}"/>
              </a:ext>
            </a:extLst>
          </p:cNvPr>
          <p:cNvSpPr/>
          <p:nvPr/>
        </p:nvSpPr>
        <p:spPr>
          <a:xfrm>
            <a:off x="564656" y="3710185"/>
            <a:ext cx="44624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51D0743-9995-41AB-88EB-7DDE3AA80A44}"/>
              </a:ext>
            </a:extLst>
          </p:cNvPr>
          <p:cNvPicPr>
            <a:picLocks noChangeAspect="1"/>
          </p:cNvPicPr>
          <p:nvPr/>
        </p:nvPicPr>
        <p:blipFill>
          <a:blip r:embed="rId5"/>
          <a:stretch>
            <a:fillRect/>
          </a:stretch>
        </p:blipFill>
        <p:spPr>
          <a:xfrm>
            <a:off x="475723" y="2149511"/>
            <a:ext cx="8092709" cy="1560674"/>
          </a:xfrm>
          <a:prstGeom prst="rect">
            <a:avLst/>
          </a:prstGeom>
        </p:spPr>
      </p:pic>
      <p:sp>
        <p:nvSpPr>
          <p:cNvPr id="4" name="正方形/長方形 3">
            <a:extLst>
              <a:ext uri="{FF2B5EF4-FFF2-40B4-BE49-F238E27FC236}">
                <a16:creationId xmlns:a16="http://schemas.microsoft.com/office/drawing/2014/main" id="{9439AB95-8AF8-46EF-871F-9AAA2209CF16}"/>
              </a:ext>
            </a:extLst>
          </p:cNvPr>
          <p:cNvSpPr/>
          <p:nvPr/>
        </p:nvSpPr>
        <p:spPr>
          <a:xfrm>
            <a:off x="475723" y="2149511"/>
            <a:ext cx="44624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a16="http://schemas.microsoft.com/office/drawing/2014/main" id="{22204525-522F-46C6-8190-13C298516123}"/>
              </a:ext>
            </a:extLst>
          </p:cNvPr>
          <p:cNvCxnSpPr/>
          <p:nvPr/>
        </p:nvCxnSpPr>
        <p:spPr>
          <a:xfrm>
            <a:off x="564656" y="3651435"/>
            <a:ext cx="559152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8623F8AB-4543-4B36-BFCA-2F827C6AA3AF}"/>
              </a:ext>
            </a:extLst>
          </p:cNvPr>
          <p:cNvSpPr/>
          <p:nvPr/>
        </p:nvSpPr>
        <p:spPr>
          <a:xfrm>
            <a:off x="1691680" y="2420887"/>
            <a:ext cx="2232248" cy="100810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3495D29B-19A3-4214-8D81-60D7D61340C1}"/>
              </a:ext>
            </a:extLst>
          </p:cNvPr>
          <p:cNvSpPr/>
          <p:nvPr/>
        </p:nvSpPr>
        <p:spPr>
          <a:xfrm>
            <a:off x="251520" y="4990027"/>
            <a:ext cx="8640960" cy="15199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メンタルヘルス研修を実施した時期（</a:t>
            </a:r>
            <a:r>
              <a:rPr kumimoji="1" lang="en-US" altLang="ja-JP" u="sng" dirty="0">
                <a:latin typeface="UD デジタル 教科書体 NP-R" panose="02020400000000000000" pitchFamily="18" charset="-128"/>
                <a:ea typeface="UD デジタル 教科書体 NP-R" panose="02020400000000000000" pitchFamily="18" charset="-128"/>
              </a:rPr>
              <a:t>6</a:t>
            </a:r>
            <a:r>
              <a:rPr kumimoji="1" lang="ja-JP" altLang="en-US" u="sng" dirty="0">
                <a:latin typeface="UD デジタル 教科書体 NP-R" panose="02020400000000000000" pitchFamily="18" charset="-128"/>
                <a:ea typeface="UD デジタル 教科書体 NP-R" panose="02020400000000000000" pitchFamily="18" charset="-128"/>
              </a:rPr>
              <a:t>月）</a:t>
            </a:r>
            <a:r>
              <a:rPr kumimoji="1" lang="ja-JP" altLang="en-US" dirty="0">
                <a:latin typeface="UD デジタル 教科書体 NP-R" panose="02020400000000000000" pitchFamily="18" charset="-128"/>
                <a:ea typeface="UD デジタル 教科書体 NP-R" panose="02020400000000000000" pitchFamily="18" charset="-128"/>
              </a:rPr>
              <a:t>は、新人看護師が職場環境に少しずつ慣れてくる一方で精神的疲労が蓄積しやすい時期ともいえる。</a:t>
            </a:r>
            <a:endParaRPr kumimoji="1"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→タイムリーな時期の実施、病棟から離れ新人看護師だけの空間、新人看護師のストレス要因やストレス状態の共有、教員との再会などが満足度に繋がったといえる。</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6" name="オーディオ 5">
            <a:hlinkClick r:id="" action="ppaction://media"/>
            <a:extLst>
              <a:ext uri="{FF2B5EF4-FFF2-40B4-BE49-F238E27FC236}">
                <a16:creationId xmlns:a16="http://schemas.microsoft.com/office/drawing/2014/main" id="{26903138-243F-49D8-8C70-665E714090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8524468"/>
      </p:ext>
    </p:extLst>
  </p:cSld>
  <p:clrMapOvr>
    <a:masterClrMapping/>
  </p:clrMapOvr>
  <mc:AlternateContent xmlns:mc="http://schemas.openxmlformats.org/markup-compatibility/2006" xmlns:p14="http://schemas.microsoft.com/office/powerpoint/2010/main">
    <mc:Choice Requires="p14">
      <p:transition spd="slow" p14:dur="2000" advTm="59624"/>
    </mc:Choice>
    <mc:Fallback xmlns="">
      <p:transition spd="slow" advTm="5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メンタルヘルス研修</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a:xfrm>
            <a:off x="429678" y="1417638"/>
            <a:ext cx="8822841" cy="4525963"/>
          </a:xfrm>
        </p:spPr>
        <p:txBody>
          <a:bodyPr/>
          <a:lstStyle/>
          <a:p>
            <a:pPr marL="0" indent="0">
              <a:buNone/>
            </a:pPr>
            <a:r>
              <a:rPr kumimoji="1" lang="en-US" altLang="ja-JP" sz="2800" dirty="0">
                <a:latin typeface="UD デジタル 教科書体 NP-R" panose="02020400000000000000" pitchFamily="18" charset="-128"/>
                <a:ea typeface="UD デジタル 教科書体 NP-R" panose="02020400000000000000" pitchFamily="18" charset="-128"/>
              </a:rPr>
              <a:t>【</a:t>
            </a:r>
            <a:r>
              <a:rPr kumimoji="1" lang="ja-JP" altLang="en-US" sz="2800" dirty="0">
                <a:latin typeface="UD デジタル 教科書体 NP-R" panose="02020400000000000000" pitchFamily="18" charset="-128"/>
                <a:ea typeface="UD デジタル 教科書体 NP-R" panose="02020400000000000000" pitchFamily="18" charset="-128"/>
              </a:rPr>
              <a:t>教育担当者・師長の</a:t>
            </a:r>
            <a:r>
              <a:rPr lang="ja-JP" altLang="en-US" sz="2800" dirty="0">
                <a:latin typeface="UD デジタル 教科書体 NP-R" panose="02020400000000000000" pitchFamily="18" charset="-128"/>
                <a:ea typeface="UD デジタル 教科書体 NP-R" panose="02020400000000000000" pitchFamily="18" charset="-128"/>
              </a:rPr>
              <a:t>アンケート結果</a:t>
            </a:r>
            <a:r>
              <a:rPr kumimoji="1" lang="en-US" altLang="ja-JP" sz="2800" dirty="0">
                <a:latin typeface="UD デジタル 教科書体 NP-R" panose="02020400000000000000" pitchFamily="18" charset="-128"/>
                <a:ea typeface="UD デジタル 教科書体 NP-R" panose="02020400000000000000" pitchFamily="18" charset="-128"/>
              </a:rPr>
              <a:t>】</a:t>
            </a:r>
            <a:r>
              <a:rPr lang="ja-JP" altLang="en-US" sz="2800" dirty="0">
                <a:latin typeface="UD デジタル 教科書体 NP-R" panose="02020400000000000000" pitchFamily="18" charset="-128"/>
                <a:ea typeface="UD デジタル 教科書体 NP-R" panose="02020400000000000000" pitchFamily="18" charset="-128"/>
              </a:rPr>
              <a:t>　</a:t>
            </a:r>
            <a:endParaRPr lang="en-US" altLang="ja-JP" sz="28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dirty="0">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　</a:t>
            </a:r>
          </a:p>
        </p:txBody>
      </p:sp>
      <p:pic>
        <p:nvPicPr>
          <p:cNvPr id="8" name="図 7">
            <a:extLst>
              <a:ext uri="{FF2B5EF4-FFF2-40B4-BE49-F238E27FC236}">
                <a16:creationId xmlns:a16="http://schemas.microsoft.com/office/drawing/2014/main" id="{C4866E2C-7BE2-4610-9298-A7FD6CC9FA11}"/>
              </a:ext>
            </a:extLst>
          </p:cNvPr>
          <p:cNvPicPr>
            <a:picLocks noChangeAspect="1"/>
          </p:cNvPicPr>
          <p:nvPr/>
        </p:nvPicPr>
        <p:blipFill>
          <a:blip r:embed="rId5"/>
          <a:stretch>
            <a:fillRect/>
          </a:stretch>
        </p:blipFill>
        <p:spPr>
          <a:xfrm>
            <a:off x="734432" y="1992925"/>
            <a:ext cx="7952368" cy="1469550"/>
          </a:xfrm>
          <a:prstGeom prst="rect">
            <a:avLst/>
          </a:prstGeom>
        </p:spPr>
      </p:pic>
      <p:sp>
        <p:nvSpPr>
          <p:cNvPr id="4" name="正方形/長方形 3">
            <a:extLst>
              <a:ext uri="{FF2B5EF4-FFF2-40B4-BE49-F238E27FC236}">
                <a16:creationId xmlns:a16="http://schemas.microsoft.com/office/drawing/2014/main" id="{E67E7F00-A15A-42B7-BA74-006EA14B8009}"/>
              </a:ext>
            </a:extLst>
          </p:cNvPr>
          <p:cNvSpPr/>
          <p:nvPr/>
        </p:nvSpPr>
        <p:spPr>
          <a:xfrm>
            <a:off x="734432" y="1992925"/>
            <a:ext cx="44624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6E51C938-586D-417F-9DEC-C091A59F88F3}"/>
              </a:ext>
            </a:extLst>
          </p:cNvPr>
          <p:cNvSpPr/>
          <p:nvPr/>
        </p:nvSpPr>
        <p:spPr>
          <a:xfrm>
            <a:off x="1835696" y="2223647"/>
            <a:ext cx="2232248" cy="100810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ABEECB4-96A2-4E41-826D-E16A78599909}"/>
              </a:ext>
            </a:extLst>
          </p:cNvPr>
          <p:cNvSpPr txBox="1"/>
          <p:nvPr/>
        </p:nvSpPr>
        <p:spPr>
          <a:xfrm>
            <a:off x="457200" y="3465439"/>
            <a:ext cx="8363272" cy="2308324"/>
          </a:xfrm>
          <a:prstGeom prst="rect">
            <a:avLst/>
          </a:prstGeom>
          <a:noFill/>
        </p:spPr>
        <p:txBody>
          <a:bodyPr wrap="square">
            <a:spAutoFit/>
          </a:bodyPr>
          <a:lstStyle/>
          <a:p>
            <a:pPr>
              <a:tabLst>
                <a:tab pos="90170" algn="l"/>
                <a:tab pos="270510" algn="l"/>
              </a:tabLst>
            </a:pP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自由記載</a:t>
            </a:r>
            <a:endParaRPr lang="en-US" altLang="ja-JP"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a:p>
            <a:pPr>
              <a:tabLst>
                <a:tab pos="90170" algn="l"/>
                <a:tab pos="270510" algn="l"/>
              </a:tabLst>
            </a:pP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・対象者はいなかったため具体的には分からないが、初期の時期、部署の管理</a:t>
            </a:r>
            <a:endParaRPr lang="en-US" altLang="ja-JP"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a:p>
            <a:pPr>
              <a:tabLst>
                <a:tab pos="90170" algn="l"/>
                <a:tab pos="270510" algn="l"/>
              </a:tabLst>
            </a:pPr>
            <a:r>
              <a:rPr lang="ja-JP" altLang="en-US" kern="100" dirty="0">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　</a:t>
            </a: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者より学校の先生の方が些細なことを相談しやすく、大きなストレスを抱え</a:t>
            </a:r>
            <a:endParaRPr lang="en-US" altLang="ja-JP"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a:p>
            <a:pPr>
              <a:tabLst>
                <a:tab pos="90170" algn="l"/>
                <a:tab pos="270510" algn="l"/>
              </a:tabLst>
            </a:pPr>
            <a:r>
              <a:rPr lang="ja-JP" altLang="en-US" kern="100" dirty="0">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　</a:t>
            </a: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る前の対処につながるのではないかと思っています。</a:t>
            </a:r>
          </a:p>
          <a:p>
            <a:pPr>
              <a:tabLst>
                <a:tab pos="90170" algn="l"/>
                <a:tab pos="270510" algn="l"/>
              </a:tabLst>
            </a:pP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・今後も師長やエデュケーションナースが定期的に関わっていかないといけな</a:t>
            </a:r>
            <a:endParaRPr lang="en-US" altLang="ja-JP"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a:p>
            <a:pPr>
              <a:tabLst>
                <a:tab pos="90170" algn="l"/>
                <a:tab pos="270510" algn="l"/>
              </a:tabLst>
            </a:pPr>
            <a:r>
              <a:rPr lang="ja-JP" altLang="en-US" kern="100" dirty="0">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　</a:t>
            </a:r>
            <a:r>
              <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rPr>
              <a:t>いと思う。</a:t>
            </a:r>
          </a:p>
          <a:p>
            <a:pPr>
              <a:tabLst>
                <a:tab pos="90170" algn="l"/>
                <a:tab pos="270510" algn="l"/>
              </a:tabLst>
            </a:pPr>
            <a:endParaRPr lang="ja-JP" altLang="en-US"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a:p>
            <a:pPr>
              <a:tabLst>
                <a:tab pos="90170" algn="l"/>
                <a:tab pos="270510" algn="l"/>
              </a:tabLst>
            </a:pPr>
            <a:endParaRPr lang="en-US" altLang="ja-JP" sz="1800" kern="100" dirty="0">
              <a:effectLst/>
              <a:latin typeface="UD デジタル 教科書体 NP-R" panose="02020400000000000000" pitchFamily="18" charset="-128"/>
              <a:ea typeface="UD デジタル 教科書体 NP-R" panose="02020400000000000000" pitchFamily="18" charset="-128"/>
              <a:cs typeface="ＭＳ Ｐゴシック" panose="020B0600070205080204" pitchFamily="50" charset="-128"/>
            </a:endParaRPr>
          </a:p>
        </p:txBody>
      </p:sp>
      <p:sp>
        <p:nvSpPr>
          <p:cNvPr id="12" name="四角形: 角を丸くする 11">
            <a:extLst>
              <a:ext uri="{FF2B5EF4-FFF2-40B4-BE49-F238E27FC236}">
                <a16:creationId xmlns:a16="http://schemas.microsoft.com/office/drawing/2014/main" id="{66B80058-D233-4CA7-9047-8C7FB54F09EF}"/>
              </a:ext>
            </a:extLst>
          </p:cNvPr>
          <p:cNvSpPr/>
          <p:nvPr/>
        </p:nvSpPr>
        <p:spPr>
          <a:xfrm>
            <a:off x="407624" y="5217605"/>
            <a:ext cx="8640960" cy="12821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dirty="0">
                <a:latin typeface="UD デジタル 教科書体 NP-R" panose="02020400000000000000" pitchFamily="18" charset="-128"/>
                <a:ea typeface="UD デジタル 教科書体 NP-R" panose="02020400000000000000" pitchFamily="18" charset="-128"/>
              </a:rPr>
              <a:t>新人看護師は職場スタッフとの人間関係を構築しつつある時期</a:t>
            </a:r>
            <a:endParaRPr kumimoji="1" lang="en-US" altLang="ja-JP" dirty="0">
              <a:latin typeface="UD デジタル 教科書体 NP-R" panose="02020400000000000000" pitchFamily="18" charset="-128"/>
              <a:ea typeface="UD デジタル 教科書体 NP-R" panose="02020400000000000000" pitchFamily="18" charset="-128"/>
            </a:endParaRPr>
          </a:p>
          <a:p>
            <a:r>
              <a:rPr lang="ja-JP" altLang="en-US" dirty="0">
                <a:latin typeface="UD デジタル 教科書体 NP-R" panose="02020400000000000000" pitchFamily="18" charset="-128"/>
                <a:ea typeface="UD デジタル 教科書体 NP-R" panose="02020400000000000000" pitchFamily="18" charset="-128"/>
              </a:rPr>
              <a:t>→病棟スタッフとの関係構築段階において、基礎教育に携わった看護教員の介入は効果的であったといえる。病棟スタッフとの関係性を築き、病棟内、あるいは病院内でメンタルサポートをし合える環境ができるまでの補完的役割を担った。　</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7" name="オーディオ 6">
            <a:hlinkClick r:id="" action="ppaction://media"/>
            <a:extLst>
              <a:ext uri="{FF2B5EF4-FFF2-40B4-BE49-F238E27FC236}">
                <a16:creationId xmlns:a16="http://schemas.microsoft.com/office/drawing/2014/main" id="{EF944C93-83E2-4FED-8DF1-51D2B8DA05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4769370"/>
      </p:ext>
    </p:extLst>
  </p:cSld>
  <p:clrMapOvr>
    <a:masterClrMapping/>
  </p:clrMapOvr>
  <mc:AlternateContent xmlns:mc="http://schemas.openxmlformats.org/markup-compatibility/2006" xmlns:p14="http://schemas.microsoft.com/office/powerpoint/2010/main">
    <mc:Choice Requires="p14">
      <p:transition spd="slow" p14:dur="2000" advTm="49501"/>
    </mc:Choice>
    <mc:Fallback xmlns="">
      <p:transition spd="slow" advTm="4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3C537-2D55-4E9B-BEEF-E51185EE70BE}"/>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メンタルサポートのまとめ</a:t>
            </a:r>
          </a:p>
        </p:txBody>
      </p:sp>
      <p:sp>
        <p:nvSpPr>
          <p:cNvPr id="3" name="コンテンツ プレースホルダー 2">
            <a:extLst>
              <a:ext uri="{FF2B5EF4-FFF2-40B4-BE49-F238E27FC236}">
                <a16:creationId xmlns:a16="http://schemas.microsoft.com/office/drawing/2014/main" id="{2C9022A7-195C-4BF6-82B9-5635E86EE798}"/>
              </a:ext>
            </a:extLst>
          </p:cNvPr>
          <p:cNvSpPr>
            <a:spLocks noGrp="1"/>
          </p:cNvSpPr>
          <p:nvPr>
            <p:ph idx="1"/>
          </p:nvPr>
        </p:nvSpPr>
        <p:spPr>
          <a:xfrm>
            <a:off x="450275" y="1700808"/>
            <a:ext cx="8229600" cy="4525963"/>
          </a:xfrm>
        </p:spPr>
        <p:txBody>
          <a:bodyPr/>
          <a:lstStyle/>
          <a:p>
            <a:pPr>
              <a:buClrTx/>
              <a:buFont typeface="Arial" panose="020B0604020202020204" pitchFamily="34" charset="0"/>
              <a:buChar char="•"/>
            </a:pPr>
            <a:r>
              <a:rPr kumimoji="1" lang="ja-JP" altLang="en-US" dirty="0">
                <a:latin typeface="UD デジタル 教科書体 NP-R" panose="02020400000000000000" pitchFamily="18" charset="-128"/>
                <a:ea typeface="UD デジタル 教科書体 NP-R" panose="02020400000000000000" pitchFamily="18" charset="-128"/>
              </a:rPr>
              <a:t>メンタルサポートチームの存在や役割を周知することで個別相談がさらに活用される可能性がある。</a:t>
            </a:r>
            <a:endParaRPr kumimoji="1" lang="en-US" altLang="ja-JP" dirty="0">
              <a:latin typeface="UD デジタル 教科書体 NP-R" panose="02020400000000000000" pitchFamily="18" charset="-128"/>
              <a:ea typeface="UD デジタル 教科書体 NP-R" panose="02020400000000000000" pitchFamily="18" charset="-128"/>
            </a:endParaRPr>
          </a:p>
          <a:p>
            <a:pPr>
              <a:buClrTx/>
              <a:buFont typeface="Arial" panose="020B0604020202020204" pitchFamily="34" charset="0"/>
              <a:buChar char="•"/>
            </a:pPr>
            <a:r>
              <a:rPr lang="ja-JP" altLang="en-US" dirty="0">
                <a:latin typeface="UD デジタル 教科書体 NP-R" panose="02020400000000000000" pitchFamily="18" charset="-128"/>
                <a:ea typeface="UD デジタル 教科書体 NP-R" panose="02020400000000000000" pitchFamily="18" charset="-128"/>
              </a:rPr>
              <a:t>新人看護師に関わる師長を含めた看護職への支援は、新人看護師への間接的な支援につながった。</a:t>
            </a:r>
            <a:endParaRPr kumimoji="1" lang="en-US" altLang="ja-JP" dirty="0">
              <a:latin typeface="UD デジタル 教科書体 NP-R" panose="02020400000000000000" pitchFamily="18" charset="-128"/>
              <a:ea typeface="UD デジタル 教科書体 NP-R" panose="02020400000000000000" pitchFamily="18" charset="-128"/>
            </a:endParaRPr>
          </a:p>
          <a:p>
            <a:pPr>
              <a:buClrTx/>
              <a:buFont typeface="Arial" panose="020B0604020202020204" pitchFamily="34" charset="0"/>
              <a:buChar char="•"/>
            </a:pPr>
            <a:r>
              <a:rPr lang="ja-JP" altLang="en-US" dirty="0">
                <a:latin typeface="UD デジタル 教科書体 NP-R" panose="02020400000000000000" pitchFamily="18" charset="-128"/>
                <a:ea typeface="UD デジタル 教科書体 NP-R" panose="02020400000000000000" pitchFamily="18" charset="-128"/>
              </a:rPr>
              <a:t>今後も</a:t>
            </a:r>
            <a:r>
              <a:rPr kumimoji="1" lang="ja-JP" altLang="en-US" dirty="0">
                <a:latin typeface="UD デジタル 教科書体 NP-R" panose="02020400000000000000" pitchFamily="18" charset="-128"/>
                <a:ea typeface="UD デジタル 教科書体 NP-R" panose="02020400000000000000" pitchFamily="18" charset="-128"/>
              </a:rPr>
              <a:t>病院内・病棟内のスタッフとは別に、リエゾンナースによる支援活動を継続する必要がある。</a:t>
            </a:r>
            <a:endParaRPr kumimoji="1" lang="en-US" altLang="ja-JP" dirty="0">
              <a:latin typeface="UD デジタル 教科書体 NP-R" panose="02020400000000000000" pitchFamily="18" charset="-128"/>
              <a:ea typeface="UD デジタル 教科書体 NP-R" panose="02020400000000000000" pitchFamily="18" charset="-128"/>
            </a:endParaRPr>
          </a:p>
          <a:p>
            <a:pPr>
              <a:buClrTx/>
              <a:buFont typeface="Arial" panose="020B0604020202020204" pitchFamily="34" charset="0"/>
              <a:buChar char="•"/>
            </a:pP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4" name="オーディオ 3">
            <a:hlinkClick r:id="" action="ppaction://media"/>
            <a:extLst>
              <a:ext uri="{FF2B5EF4-FFF2-40B4-BE49-F238E27FC236}">
                <a16:creationId xmlns:a16="http://schemas.microsoft.com/office/drawing/2014/main" id="{4A4F5178-AEFB-44D7-89DC-2A2350681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9291696"/>
      </p:ext>
    </p:extLst>
  </p:cSld>
  <p:clrMapOvr>
    <a:masterClrMapping/>
  </p:clrMapOvr>
  <mc:AlternateContent xmlns:mc="http://schemas.openxmlformats.org/markup-compatibility/2006" xmlns:p14="http://schemas.microsoft.com/office/powerpoint/2010/main">
    <mc:Choice Requires="p14">
      <p:transition spd="slow" p14:dur="2000" advTm="67461"/>
    </mc:Choice>
    <mc:Fallback xmlns="">
      <p:transition spd="slow" advTm="6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8640" y="2492896"/>
            <a:ext cx="8566720" cy="1470025"/>
          </a:xfrm>
        </p:spPr>
        <p:txBody>
          <a:bodyPr/>
          <a:lstStyle/>
          <a:p>
            <a:r>
              <a:rPr lang="en-US" altLang="ja-JP" dirty="0">
                <a:latin typeface="UD デジタル 教科書体 NP-R" panose="02020400000000000000" pitchFamily="18" charset="-128"/>
                <a:ea typeface="UD デジタル 教科書体 NP-R" panose="02020400000000000000" pitchFamily="18" charset="-128"/>
              </a:rPr>
              <a:t>1.</a:t>
            </a:r>
            <a:r>
              <a:rPr lang="ja-JP" altLang="en-US" dirty="0">
                <a:latin typeface="UD デジタル 教科書体 NP-R" panose="02020400000000000000" pitchFamily="18" charset="-128"/>
                <a:ea typeface="UD デジタル 教科書体 NP-R" panose="02020400000000000000" pitchFamily="18" charset="-128"/>
              </a:rPr>
              <a:t>　今回の取り組みの概要</a:t>
            </a:r>
            <a:br>
              <a:rPr lang="ja-JP" altLang="en-US" dirty="0">
                <a:latin typeface="UD デジタル 教科書体 NP-R" panose="02020400000000000000" pitchFamily="18" charset="-128"/>
                <a:ea typeface="UD デジタル 教科書体 NP-R" panose="02020400000000000000" pitchFamily="18" charset="-128"/>
              </a:rPr>
            </a:br>
            <a:endParaRPr lang="en-US" altLang="ja-JP" dirty="0">
              <a:latin typeface="UD デジタル 教科書体 NP-R" panose="02020400000000000000" pitchFamily="18" charset="-128"/>
              <a:ea typeface="UD デジタル 教科書体 NP-R" panose="02020400000000000000" pitchFamily="18" charset="-128"/>
            </a:endParaRPr>
          </a:p>
        </p:txBody>
      </p:sp>
      <p:pic>
        <p:nvPicPr>
          <p:cNvPr id="2" name="オーディオ 1">
            <a:hlinkClick r:id="" action="ppaction://media"/>
            <a:extLst>
              <a:ext uri="{FF2B5EF4-FFF2-40B4-BE49-F238E27FC236}">
                <a16:creationId xmlns:a16="http://schemas.microsoft.com/office/drawing/2014/main" id="{43556727-9110-495B-8C34-58272021EB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5396403"/>
      </p:ext>
    </p:extLst>
  </p:cSld>
  <p:clrMapOvr>
    <a:masterClrMapping/>
  </p:clrMapOvr>
  <mc:AlternateContent xmlns:mc="http://schemas.openxmlformats.org/markup-compatibility/2006" xmlns:p14="http://schemas.microsoft.com/office/powerpoint/2010/main">
    <mc:Choice Requires="p14">
      <p:transition spd="slow" p14:dur="2000" advTm="5059"/>
    </mc:Choice>
    <mc:Fallback xmlns="">
      <p:transition spd="slow" advTm="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2492896"/>
            <a:ext cx="9144000" cy="1470025"/>
          </a:xfrm>
        </p:spPr>
        <p:txBody>
          <a:bodyPr/>
          <a:lstStyle/>
          <a:p>
            <a:r>
              <a:rPr lang="en-US" altLang="ja-JP" dirty="0">
                <a:latin typeface="UD デジタル 教科書体 NP-R" panose="02020400000000000000" pitchFamily="18" charset="-128"/>
                <a:ea typeface="UD デジタル 教科書体 NP-R" panose="02020400000000000000" pitchFamily="18" charset="-128"/>
              </a:rPr>
              <a:t>4.</a:t>
            </a:r>
            <a:r>
              <a:rPr lang="ja-JP" altLang="en-US" dirty="0">
                <a:latin typeface="UD デジタル 教科書体 NP-R" panose="02020400000000000000" pitchFamily="18" charset="-128"/>
                <a:ea typeface="UD デジタル 教科書体 NP-R" panose="02020400000000000000" pitchFamily="18" charset="-128"/>
              </a:rPr>
              <a:t>　まとめと提言</a:t>
            </a:r>
            <a:endParaRPr lang="en-US" altLang="ja-JP" dirty="0">
              <a:latin typeface="UD デジタル 教科書体 NP-R" panose="02020400000000000000" pitchFamily="18" charset="-128"/>
              <a:ea typeface="UD デジタル 教科書体 NP-R" panose="02020400000000000000" pitchFamily="18"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1526117"/>
      </p:ext>
    </p:extLst>
  </p:cSld>
  <p:clrMapOvr>
    <a:masterClrMapping/>
  </p:clrMapOvr>
  <mc:AlternateContent xmlns:mc="http://schemas.openxmlformats.org/markup-compatibility/2006" xmlns:p14="http://schemas.microsoft.com/office/powerpoint/2010/main">
    <mc:Choice Requires="p14">
      <p:transition spd="slow" p14:dur="2000" advTm="7044"/>
    </mc:Choice>
    <mc:Fallback xmlns="">
      <p:transition spd="slow" advTm="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9F08B62-6B17-4B9F-A12D-9A33CB8E8584}"/>
              </a:ext>
            </a:extLst>
          </p:cNvPr>
          <p:cNvSpPr>
            <a:spLocks noGrp="1"/>
          </p:cNvSpPr>
          <p:nvPr>
            <p:ph idx="4294967295"/>
          </p:nvPr>
        </p:nvSpPr>
        <p:spPr>
          <a:xfrm>
            <a:off x="467544" y="1484784"/>
            <a:ext cx="8352928" cy="4968552"/>
          </a:xfrm>
        </p:spPr>
        <p:txBody>
          <a:bodyPr/>
          <a:lstStyle/>
          <a:p>
            <a:pPr marL="0" indent="0">
              <a:buNone/>
            </a:pPr>
            <a:r>
              <a:rPr lang="ja-JP" altLang="en-US" sz="2000" dirty="0">
                <a:latin typeface="UD デジタル 教科書体 N-B" panose="02020700000000000000" pitchFamily="17" charset="-128"/>
                <a:ea typeface="UD デジタル 教科書体 N-B" panose="02020700000000000000" pitchFamily="17" charset="-128"/>
              </a:rPr>
              <a:t>１．現場の看護部長からの要請に対し、教育として何ができるかを検討し、教員の専門性を生かした活動ができた。</a:t>
            </a:r>
            <a:endParaRPr lang="en-US" altLang="ja-JP" sz="20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000" dirty="0">
                <a:latin typeface="UD デジタル 教科書体 N-B" panose="02020700000000000000" pitchFamily="17" charset="-128"/>
                <a:ea typeface="UD デジタル 教科書体 N-B" panose="02020700000000000000" pitchFamily="17" charset="-128"/>
              </a:rPr>
              <a:t>　　　・成人看護学</a:t>
            </a:r>
            <a:r>
              <a:rPr lang="en-US" altLang="ja-JP" sz="2000" dirty="0">
                <a:latin typeface="UD デジタル 教科書体 N-B" panose="02020700000000000000" pitchFamily="17" charset="-128"/>
                <a:ea typeface="UD デジタル 教科書体 N-B" panose="02020700000000000000" pitchFamily="17" charset="-128"/>
              </a:rPr>
              <a:t>/</a:t>
            </a:r>
            <a:r>
              <a:rPr lang="ja-JP" altLang="en-US" sz="2000" dirty="0">
                <a:latin typeface="UD デジタル 教科書体 N-B" panose="02020700000000000000" pitchFamily="17" charset="-128"/>
                <a:ea typeface="UD デジタル 教科書体 N-B" panose="02020700000000000000" pitchFamily="17" charset="-128"/>
              </a:rPr>
              <a:t>老年看護学</a:t>
            </a:r>
            <a:r>
              <a:rPr lang="en-US" altLang="ja-JP" sz="2000" dirty="0">
                <a:latin typeface="UD デジタル 教科書体 N-B" panose="02020700000000000000" pitchFamily="17" charset="-128"/>
                <a:ea typeface="UD デジタル 教科書体 N-B" panose="02020700000000000000" pitchFamily="17" charset="-128"/>
              </a:rPr>
              <a:t>/</a:t>
            </a:r>
            <a:r>
              <a:rPr lang="ja-JP" altLang="en-US" sz="2000" dirty="0">
                <a:latin typeface="UD デジタル 教科書体 N-B" panose="02020700000000000000" pitchFamily="17" charset="-128"/>
                <a:ea typeface="UD デジタル 教科書体 N-B" panose="02020700000000000000" pitchFamily="17" charset="-128"/>
              </a:rPr>
              <a:t>基礎看護学教員→技術トレーニング</a:t>
            </a:r>
            <a:endParaRPr lang="en-US" altLang="ja-JP" sz="20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000" dirty="0">
                <a:latin typeface="UD デジタル 教科書体 N-B" panose="02020700000000000000" pitchFamily="17" charset="-128"/>
                <a:ea typeface="UD デジタル 教科書体 N-B" panose="02020700000000000000" pitchFamily="17" charset="-128"/>
              </a:rPr>
              <a:t>　　　・精神看護学教員→メンタルサポート、メンタルヘルス研修</a:t>
            </a:r>
            <a:endParaRPr lang="en-US" altLang="ja-JP" sz="2000" dirty="0">
              <a:latin typeface="UD デジタル 教科書体 N-B" panose="02020700000000000000" pitchFamily="17" charset="-128"/>
              <a:ea typeface="UD デジタル 教科書体 N-B" panose="02020700000000000000" pitchFamily="17" charset="-128"/>
            </a:endParaRPr>
          </a:p>
          <a:p>
            <a:endParaRPr lang="en-US" altLang="ja-JP" sz="2000"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sz="20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2000" dirty="0">
                <a:latin typeface="UD デジタル 教科書体 N-B" panose="02020700000000000000" pitchFamily="17" charset="-128"/>
                <a:ea typeface="UD デジタル 教科書体 N-B" panose="02020700000000000000" pitchFamily="17" charset="-128"/>
              </a:rPr>
              <a:t>２．新人看護師は、感染のリスクについて不安を感じつつも、技術を習得したいという強い思いを持ち、日々の仕事や研修に参加していることが分かった。コロナ禍の中で、新人は自分たちにできることをやりたいという思いを持っていることに気づくことができた。また、自粛を求められる日々の中で、自宅で一人で過ごすことよりも、仕事をして役立ちたいという思いを持っていることが分かった。</a:t>
            </a:r>
            <a:endParaRPr lang="en-US" altLang="ja-JP" sz="2000"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sz="1600" dirty="0"/>
          </a:p>
        </p:txBody>
      </p:sp>
      <p:pic>
        <p:nvPicPr>
          <p:cNvPr id="4" name="オーディオ 3">
            <a:hlinkClick r:id="" action="ppaction://media"/>
          </p:cNvPr>
          <p:cNvPicPr>
            <a:picLocks noChangeAspect="1"/>
          </p:cNvPicPr>
          <p:nvPr>
            <a:audioFile r:link="rId1"/>
            <p:extLst>
              <p:ext uri="{DAA4B4D4-6D71-4841-9C94-3DE7FCFB9230}">
                <p14:media xmlns:p14="http://schemas.microsoft.com/office/powerpoint/2010/main" r:embed="rId2">
                  <p14:trim st="1500"/>
                </p14:media>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3853742"/>
      </p:ext>
    </p:extLst>
  </p:cSld>
  <p:clrMapOvr>
    <a:masterClrMapping/>
  </p:clrMapOvr>
  <mc:AlternateContent xmlns:mc="http://schemas.openxmlformats.org/markup-compatibility/2006" xmlns:p14="http://schemas.microsoft.com/office/powerpoint/2010/main">
    <mc:Choice Requires="p14">
      <p:transition spd="slow" p14:dur="2000" advTm="59480"/>
    </mc:Choice>
    <mc:Fallback xmlns="">
      <p:transition spd="slow" advTm="5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67544" y="2136339"/>
            <a:ext cx="8352928" cy="3416320"/>
          </a:xfrm>
          <a:prstGeom prst="rect">
            <a:avLst/>
          </a:prstGeom>
        </p:spPr>
        <p:txBody>
          <a:bodyPr wrap="square">
            <a:spAutoFit/>
          </a:bodyPr>
          <a:lstStyle/>
          <a:p>
            <a:pPr marL="0" indent="0">
              <a:buNone/>
            </a:pPr>
            <a:r>
              <a:rPr lang="en-US" altLang="ja-JP" dirty="0"/>
              <a:t>3.</a:t>
            </a:r>
            <a:r>
              <a:rPr lang="ja-JP" altLang="en-US" dirty="0">
                <a:latin typeface="UD デジタル 教科書体 N-B" panose="02020700000000000000" pitchFamily="17" charset="-128"/>
                <a:ea typeface="UD デジタル 教科書体 N-B" panose="02020700000000000000" pitchFamily="17" charset="-128"/>
              </a:rPr>
              <a:t>教員は、卒業生が現場で役割移行の課題に取り組み、看護師（社会人）として成長していく実相を垣間見ることができた。</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４．コロナ禍における多様な不安を抱えていた看護教員は、現場で新人看護師や管理者とともに活動することで、看護職者が通常の看護実践を行いながら、コロナ患者への対応をしていることを知り、エンパワーされた。</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５．感染症の経過が見通せず学生の臨地実習の経験が制限されている中で、教員が臨床看護師と協働し、役割移行期にある新人看護師に対し技術支援やメンタルサポートを行うことの可能性と必要性が示唆された。次年度の新人看護師への教育・支援について考える契機となった。</a:t>
            </a:r>
            <a:endParaRPr lang="en-US" altLang="ja-JP" dirty="0">
              <a:latin typeface="UD デジタル 教科書体 N-B" panose="02020700000000000000" pitchFamily="17" charset="-128"/>
              <a:ea typeface="UD デジタル 教科書体 N-B" panose="02020700000000000000" pitchFamily="17"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9680252"/>
      </p:ext>
    </p:extLst>
  </p:cSld>
  <p:clrMapOvr>
    <a:masterClrMapping/>
  </p:clrMapOvr>
  <mc:AlternateContent xmlns:mc="http://schemas.openxmlformats.org/markup-compatibility/2006" xmlns:p14="http://schemas.microsoft.com/office/powerpoint/2010/main">
    <mc:Choice Requires="p14">
      <p:transition spd="slow" p14:dur="2000" advTm="62319"/>
    </mc:Choice>
    <mc:Fallback xmlns="">
      <p:transition spd="slow" advTm="6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AED50-BF74-47FF-AD29-C28845B4317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A58725C-C031-456E-9AB0-75A6FE7C6192}"/>
              </a:ext>
            </a:extLst>
          </p:cNvPr>
          <p:cNvSpPr>
            <a:spLocks noGrp="1"/>
          </p:cNvSpPr>
          <p:nvPr>
            <p:ph idx="1"/>
          </p:nvPr>
        </p:nvSpPr>
        <p:spPr>
          <a:xfrm>
            <a:off x="453899" y="2636912"/>
            <a:ext cx="8686800" cy="2880320"/>
          </a:xfrm>
        </p:spPr>
        <p:txBody>
          <a:bodyPr/>
          <a:lstStyle/>
          <a:p>
            <a:pPr marL="0" indent="0" algn="ctr">
              <a:buNone/>
            </a:pPr>
            <a:r>
              <a:rPr kumimoji="1" lang="ja-JP" altLang="en-US" dirty="0">
                <a:latin typeface="UD デジタル 教科書体 NP-R" panose="02020400000000000000" pitchFamily="18" charset="-128"/>
                <a:ea typeface="UD デジタル 教科書体 NP-R" panose="02020400000000000000" pitchFamily="18" charset="-128"/>
              </a:rPr>
              <a:t>ご清聴ありがとうございました。</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lgn="ctr">
              <a:buNone/>
            </a:pPr>
            <a:r>
              <a:rPr lang="ja-JP" altLang="en-US" dirty="0">
                <a:latin typeface="UD デジタル 教科書体 NP-R" panose="02020400000000000000" pitchFamily="18" charset="-128"/>
                <a:ea typeface="UD デジタル 教科書体 NP-R" panose="02020400000000000000" pitchFamily="18" charset="-128"/>
              </a:rPr>
              <a:t>この取り組みは、</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lgn="ctr">
              <a:buNone/>
            </a:pPr>
            <a:r>
              <a:rPr lang="ja-JP" altLang="en-US" dirty="0">
                <a:latin typeface="UD デジタル 教科書体 NP-R" panose="02020400000000000000" pitchFamily="18" charset="-128"/>
                <a:ea typeface="UD デジタル 教科書体 NP-R" panose="02020400000000000000" pitchFamily="18" charset="-128"/>
              </a:rPr>
              <a:t>慈恵医大地域連携看護学実践研究センターの活動の一環を紹介したものです。</a:t>
            </a:r>
            <a:endParaRPr kumimoji="1" lang="en-US" altLang="ja-JP" dirty="0">
              <a:latin typeface="UD デジタル 教科書体 NP-R" panose="02020400000000000000" pitchFamily="18" charset="-128"/>
              <a:ea typeface="UD デジタル 教科書体 NP-R" panose="02020400000000000000" pitchFamily="18" charset="-128"/>
            </a:endParaRPr>
          </a:p>
          <a:p>
            <a:pPr marL="0" indent="0" algn="ctr">
              <a:buNone/>
            </a:pPr>
            <a:r>
              <a:rPr lang="ja-JP" altLang="en-US" dirty="0">
                <a:latin typeface="UD デジタル 教科書体 NP-R" panose="02020400000000000000" pitchFamily="18" charset="-128"/>
                <a:ea typeface="UD デジタル 教科書体 NP-R" panose="02020400000000000000" pitchFamily="18" charset="-128"/>
              </a:rPr>
              <a:t>　皆様との意見交換を楽しみにしております。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38306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6CF8C4-EB43-46B0-A075-B6E0537FA20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背景</a:t>
            </a:r>
          </a:p>
        </p:txBody>
      </p:sp>
      <p:sp>
        <p:nvSpPr>
          <p:cNvPr id="3" name="コンテンツ プレースホルダー 2">
            <a:extLst>
              <a:ext uri="{FF2B5EF4-FFF2-40B4-BE49-F238E27FC236}">
                <a16:creationId xmlns:a16="http://schemas.microsoft.com/office/drawing/2014/main" id="{9811A686-C670-4F4C-8D42-28C9F11BA11D}"/>
              </a:ext>
            </a:extLst>
          </p:cNvPr>
          <p:cNvSpPr>
            <a:spLocks noGrp="1"/>
          </p:cNvSpPr>
          <p:nvPr>
            <p:ph idx="1"/>
          </p:nvPr>
        </p:nvSpPr>
        <p:spPr>
          <a:xfrm>
            <a:off x="276709" y="5569263"/>
            <a:ext cx="8784976" cy="1092722"/>
          </a:xfrm>
        </p:spPr>
        <p:txBody>
          <a:bodyPr/>
          <a:lstStyle/>
          <a:p>
            <a:pPr marL="0" indent="0">
              <a:buNone/>
            </a:pPr>
            <a:r>
              <a:rPr kumimoji="1" lang="ja-JP" altLang="en-US" sz="2800" dirty="0">
                <a:latin typeface="UD デジタル 教科書体 NP-R" panose="02020400000000000000" pitchFamily="18" charset="-128"/>
                <a:ea typeface="UD デジタル 教科書体 NP-R" panose="02020400000000000000" pitchFamily="18" charset="-128"/>
              </a:rPr>
              <a:t>従来の新人看護師を対象とした集合研修が中止</a:t>
            </a:r>
            <a:endParaRPr kumimoji="1" lang="en-US" altLang="ja-JP" sz="2800" dirty="0">
              <a:latin typeface="UD デジタル 教科書体 NP-R" panose="02020400000000000000" pitchFamily="18" charset="-128"/>
              <a:ea typeface="UD デジタル 教科書体 NP-R" panose="02020400000000000000" pitchFamily="18" charset="-128"/>
            </a:endParaRPr>
          </a:p>
          <a:p>
            <a:pPr marL="0" indent="0">
              <a:buNone/>
            </a:pPr>
            <a:r>
              <a:rPr lang="ja-JP" altLang="en-US" sz="2800" dirty="0">
                <a:latin typeface="UD デジタル 教科書体 NP-R" panose="02020400000000000000" pitchFamily="18" charset="-128"/>
                <a:ea typeface="UD デジタル 教科書体 NP-R" panose="02020400000000000000" pitchFamily="18" charset="-128"/>
              </a:rPr>
              <a:t>新人看護師のメンタルヘルス支援を強化する必要性</a:t>
            </a:r>
            <a:endParaRPr kumimoji="1" lang="ja-JP" altLang="en-US" sz="2800" dirty="0">
              <a:latin typeface="UD デジタル 教科書体 NP-R" panose="02020400000000000000" pitchFamily="18" charset="-128"/>
              <a:ea typeface="UD デジタル 教科書体 NP-R" panose="02020400000000000000" pitchFamily="18" charset="-128"/>
            </a:endParaRPr>
          </a:p>
        </p:txBody>
      </p:sp>
      <p:sp>
        <p:nvSpPr>
          <p:cNvPr id="4" name="四角形: 角を丸くする 3">
            <a:extLst>
              <a:ext uri="{FF2B5EF4-FFF2-40B4-BE49-F238E27FC236}">
                <a16:creationId xmlns:a16="http://schemas.microsoft.com/office/drawing/2014/main" id="{40975404-EA53-4E11-84B4-3AE5959FCB3C}"/>
              </a:ext>
            </a:extLst>
          </p:cNvPr>
          <p:cNvSpPr/>
          <p:nvPr/>
        </p:nvSpPr>
        <p:spPr>
          <a:xfrm>
            <a:off x="251520" y="1556792"/>
            <a:ext cx="8784976" cy="33237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en-US" altLang="ja-JP" sz="2400" dirty="0">
                <a:latin typeface="UD デジタル 教科書体 NP-R" panose="02020400000000000000" pitchFamily="18" charset="-128"/>
                <a:ea typeface="UD デジタル 教科書体 NP-R" panose="02020400000000000000" pitchFamily="18" charset="-128"/>
              </a:rPr>
              <a:t>2019</a:t>
            </a:r>
            <a:r>
              <a:rPr kumimoji="1" lang="ja-JP" altLang="en-US" sz="2400" dirty="0">
                <a:latin typeface="UD デジタル 教科書体 NP-R" panose="02020400000000000000" pitchFamily="18" charset="-128"/>
                <a:ea typeface="UD デジタル 教科書体 NP-R" panose="02020400000000000000" pitchFamily="18" charset="-128"/>
              </a:rPr>
              <a:t>年　</a:t>
            </a:r>
            <a:r>
              <a:rPr kumimoji="1" lang="en-US" altLang="ja-JP" sz="2400" dirty="0">
                <a:latin typeface="UD デジタル 教科書体 NP-R" panose="02020400000000000000" pitchFamily="18" charset="-128"/>
                <a:ea typeface="UD デジタル 教科書体 NP-R" panose="02020400000000000000" pitchFamily="18" charset="-128"/>
              </a:rPr>
              <a:t>12</a:t>
            </a:r>
            <a:r>
              <a:rPr kumimoji="1" lang="ja-JP" altLang="en-US" sz="2400" dirty="0">
                <a:latin typeface="UD デジタル 教科書体 NP-R" panose="02020400000000000000" pitchFamily="18" charset="-128"/>
                <a:ea typeface="UD デジタル 教科書体 NP-R" panose="02020400000000000000" pitchFamily="18" charset="-128"/>
              </a:rPr>
              <a:t>月　中国の湖北省・武漢市で原因不明の肺炎患</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　　　　　　　　</a:t>
            </a:r>
            <a:r>
              <a:rPr kumimoji="1" lang="ja-JP" altLang="en-US" sz="2400" dirty="0">
                <a:latin typeface="UD デジタル 教科書体 NP-R" panose="02020400000000000000" pitchFamily="18" charset="-128"/>
                <a:ea typeface="UD デジタル 教科書体 NP-R" panose="02020400000000000000" pitchFamily="18" charset="-128"/>
              </a:rPr>
              <a:t>者確認</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lang="en-US" altLang="ja-JP" sz="2400" dirty="0">
                <a:latin typeface="UD デジタル 教科書体 NP-R" panose="02020400000000000000" pitchFamily="18" charset="-128"/>
                <a:ea typeface="UD デジタル 教科書体 NP-R" panose="02020400000000000000" pitchFamily="18" charset="-128"/>
              </a:rPr>
              <a:t>2020</a:t>
            </a:r>
            <a:r>
              <a:rPr lang="ja-JP" altLang="en-US" sz="2400" dirty="0">
                <a:latin typeface="UD デジタル 教科書体 NP-R" panose="02020400000000000000" pitchFamily="18" charset="-128"/>
                <a:ea typeface="UD デジタル 教科書体 NP-R" panose="02020400000000000000" pitchFamily="18" charset="-128"/>
              </a:rPr>
              <a:t>年　</a:t>
            </a:r>
            <a:r>
              <a:rPr lang="en-US" altLang="ja-JP" sz="2400" dirty="0">
                <a:latin typeface="UD デジタル 教科書体 NP-R" panose="02020400000000000000" pitchFamily="18" charset="-128"/>
                <a:ea typeface="UD デジタル 教科書体 NP-R" panose="02020400000000000000" pitchFamily="18" charset="-128"/>
              </a:rPr>
              <a:t>1</a:t>
            </a:r>
            <a:r>
              <a:rPr lang="ja-JP" altLang="en-US" sz="2400" dirty="0">
                <a:latin typeface="UD デジタル 教科書体 NP-R" panose="02020400000000000000" pitchFamily="18" charset="-128"/>
                <a:ea typeface="UD デジタル 教科書体 NP-R" panose="02020400000000000000" pitchFamily="18" charset="-128"/>
              </a:rPr>
              <a:t>月　  国内初の感染者が発生</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en-US" altLang="ja-JP" sz="2400" dirty="0">
                <a:latin typeface="UD デジタル 教科書体 NP-R" panose="02020400000000000000" pitchFamily="18" charset="-128"/>
                <a:ea typeface="UD デジタル 教科書体 NP-R" panose="02020400000000000000" pitchFamily="18" charset="-128"/>
              </a:rPr>
              <a:t>2020</a:t>
            </a:r>
            <a:r>
              <a:rPr lang="ja-JP" altLang="en-US" sz="2400" dirty="0">
                <a:latin typeface="UD デジタル 教科書体 NP-R" panose="02020400000000000000" pitchFamily="18" charset="-128"/>
                <a:ea typeface="UD デジタル 教科書体 NP-R" panose="02020400000000000000" pitchFamily="18" charset="-128"/>
              </a:rPr>
              <a:t>年　</a:t>
            </a:r>
            <a:r>
              <a:rPr lang="en-US" altLang="ja-JP" sz="2400" dirty="0">
                <a:latin typeface="UD デジタル 教科書体 NP-R" panose="02020400000000000000" pitchFamily="18" charset="-128"/>
                <a:ea typeface="UD デジタル 教科書体 NP-R" panose="02020400000000000000" pitchFamily="18" charset="-128"/>
              </a:rPr>
              <a:t>2</a:t>
            </a:r>
            <a:r>
              <a:rPr lang="ja-JP" altLang="en-US" sz="2400" dirty="0">
                <a:latin typeface="UD デジタル 教科書体 NP-R" panose="02020400000000000000" pitchFamily="18" charset="-128"/>
                <a:ea typeface="UD デジタル 教科書体 NP-R" panose="02020400000000000000" pitchFamily="18" charset="-128"/>
              </a:rPr>
              <a:t>月　  附属病院で</a:t>
            </a:r>
            <a:r>
              <a:rPr lang="en-US" altLang="ja-JP" sz="2400" dirty="0">
                <a:latin typeface="UD デジタル 教科書体 NP-R" panose="02020400000000000000" pitchFamily="18" charset="-128"/>
                <a:ea typeface="UD デジタル 教科書体 NP-R" panose="02020400000000000000" pitchFamily="18" charset="-128"/>
              </a:rPr>
              <a:t>Covid-19</a:t>
            </a:r>
            <a:r>
              <a:rPr lang="ja-JP" altLang="en-US" sz="2400" dirty="0">
                <a:latin typeface="UD デジタル 教科書体 NP-R" panose="02020400000000000000" pitchFamily="18" charset="-128"/>
                <a:ea typeface="UD デジタル 教科書体 NP-R" panose="02020400000000000000" pitchFamily="18" charset="-128"/>
              </a:rPr>
              <a:t>陽性患者を収容</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en-US" altLang="ja-JP" sz="2400" dirty="0">
                <a:latin typeface="UD デジタル 教科書体 NP-R" panose="02020400000000000000" pitchFamily="18" charset="-128"/>
                <a:ea typeface="UD デジタル 教科書体 NP-R" panose="02020400000000000000" pitchFamily="18" charset="-128"/>
              </a:rPr>
              <a:t>2020</a:t>
            </a:r>
            <a:r>
              <a:rPr lang="ja-JP" altLang="en-US" sz="2400" dirty="0">
                <a:latin typeface="UD デジタル 教科書体 NP-R" panose="02020400000000000000" pitchFamily="18" charset="-128"/>
                <a:ea typeface="UD デジタル 教科書体 NP-R" panose="02020400000000000000" pitchFamily="18" charset="-128"/>
              </a:rPr>
              <a:t>年　</a:t>
            </a:r>
            <a:r>
              <a:rPr lang="en-US" altLang="ja-JP" sz="2400" dirty="0">
                <a:latin typeface="UD デジタル 教科書体 NP-R" panose="02020400000000000000" pitchFamily="18" charset="-128"/>
                <a:ea typeface="UD デジタル 教科書体 NP-R" panose="02020400000000000000" pitchFamily="18" charset="-128"/>
              </a:rPr>
              <a:t>3</a:t>
            </a:r>
            <a:r>
              <a:rPr lang="ja-JP" altLang="en-US" sz="2400" dirty="0">
                <a:latin typeface="UD デジタル 教科書体 NP-R" panose="02020400000000000000" pitchFamily="18" charset="-128"/>
                <a:ea typeface="UD デジタル 教科書体 NP-R" panose="02020400000000000000" pitchFamily="18" charset="-128"/>
              </a:rPr>
              <a:t>月　  一部の病棟を</a:t>
            </a:r>
            <a:r>
              <a:rPr lang="en-US" altLang="ja-JP" sz="2400" dirty="0">
                <a:latin typeface="UD デジタル 教科書体 NP-R" panose="02020400000000000000" pitchFamily="18" charset="-128"/>
                <a:ea typeface="UD デジタル 教科書体 NP-R" panose="02020400000000000000" pitchFamily="18" charset="-128"/>
              </a:rPr>
              <a:t>Covid-19</a:t>
            </a:r>
            <a:r>
              <a:rPr lang="ja-JP" altLang="en-US" sz="2400" dirty="0">
                <a:latin typeface="UD デジタル 教科書体 NP-R" panose="02020400000000000000" pitchFamily="18" charset="-128"/>
                <a:ea typeface="UD デジタル 教科書体 NP-R" panose="02020400000000000000" pitchFamily="18" charset="-128"/>
              </a:rPr>
              <a:t>陽性患者専用病棟</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　　　　　　　　に転用、病棟スタッフの再編</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以降も診療への打撃、従来なかった業務の出現、病棟の再編などが引き起こされた。</a:t>
            </a:r>
            <a:endParaRPr lang="en-US" altLang="ja-JP" sz="2400" dirty="0">
              <a:latin typeface="UD デジタル 教科書体 NP-R" panose="02020400000000000000" pitchFamily="18" charset="-128"/>
              <a:ea typeface="UD デジタル 教科書体 NP-R" panose="02020400000000000000" pitchFamily="18" charset="-128"/>
            </a:endParaRPr>
          </a:p>
          <a:p>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
        <p:nvSpPr>
          <p:cNvPr id="5" name="矢印: 下 4">
            <a:extLst>
              <a:ext uri="{FF2B5EF4-FFF2-40B4-BE49-F238E27FC236}">
                <a16:creationId xmlns:a16="http://schemas.microsoft.com/office/drawing/2014/main" id="{1EF916BC-3316-442C-93DD-E2962128EFD9}"/>
              </a:ext>
            </a:extLst>
          </p:cNvPr>
          <p:cNvSpPr/>
          <p:nvPr/>
        </p:nvSpPr>
        <p:spPr>
          <a:xfrm>
            <a:off x="4211960" y="4944929"/>
            <a:ext cx="864096" cy="62433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オーディオ 13">
            <a:hlinkClick r:id="" action="ppaction://media"/>
            <a:extLst>
              <a:ext uri="{FF2B5EF4-FFF2-40B4-BE49-F238E27FC236}">
                <a16:creationId xmlns:a16="http://schemas.microsoft.com/office/drawing/2014/main" id="{A2E32040-78AE-42D6-9938-9DCBDD070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9000576"/>
      </p:ext>
    </p:extLst>
  </p:cSld>
  <p:clrMapOvr>
    <a:masterClrMapping/>
  </p:clrMapOvr>
  <mc:AlternateContent xmlns:mc="http://schemas.openxmlformats.org/markup-compatibility/2006" xmlns:p14="http://schemas.microsoft.com/office/powerpoint/2010/main">
    <mc:Choice Requires="p14">
      <p:transition spd="slow" p14:dur="2000" advTm="76966"/>
    </mc:Choice>
    <mc:Fallback xmlns="">
      <p:transition spd="slow" advTm="7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0A25EF-3882-40B4-A3F9-6ECBC55611AA}"/>
              </a:ext>
            </a:extLst>
          </p:cNvPr>
          <p:cNvSpPr>
            <a:spLocks noGrp="1"/>
          </p:cNvSpPr>
          <p:nvPr>
            <p:ph type="title"/>
          </p:nvPr>
        </p:nvSpPr>
        <p:spPr>
          <a:xfrm>
            <a:off x="145078" y="160337"/>
            <a:ext cx="8675394" cy="1143000"/>
          </a:xfrm>
        </p:spPr>
        <p:txBody>
          <a:bodyPr/>
          <a:lstStyle/>
          <a:p>
            <a:r>
              <a:rPr kumimoji="1" lang="ja-JP" altLang="en-US" sz="4000" dirty="0">
                <a:latin typeface="UD デジタル 教科書体 NP-R" panose="02020400000000000000" pitchFamily="18" charset="-128"/>
                <a:ea typeface="UD デジタル 教科書体 NP-R" panose="02020400000000000000" pitchFamily="18" charset="-128"/>
              </a:rPr>
              <a:t>大学教員による専門性を活かした</a:t>
            </a:r>
            <a:r>
              <a:rPr kumimoji="1" lang="en-US" altLang="ja-JP" sz="4000" dirty="0">
                <a:latin typeface="UD デジタル 教科書体 NP-R" panose="02020400000000000000" pitchFamily="18" charset="-128"/>
                <a:ea typeface="UD デジタル 教科書体 NP-R" panose="02020400000000000000" pitchFamily="18" charset="-128"/>
              </a:rPr>
              <a:t/>
            </a:r>
            <a:br>
              <a:rPr kumimoji="1" lang="en-US" altLang="ja-JP" sz="4000" dirty="0">
                <a:latin typeface="UD デジタル 教科書体 NP-R" panose="02020400000000000000" pitchFamily="18" charset="-128"/>
                <a:ea typeface="UD デジタル 教科書体 NP-R" panose="02020400000000000000" pitchFamily="18" charset="-128"/>
              </a:rPr>
            </a:br>
            <a:r>
              <a:rPr kumimoji="1" lang="ja-JP" altLang="en-US" sz="4000" dirty="0">
                <a:latin typeface="UD デジタル 教科書体 NP-R" panose="02020400000000000000" pitchFamily="18" charset="-128"/>
                <a:ea typeface="UD デジタル 教科書体 NP-R" panose="02020400000000000000" pitchFamily="18" charset="-128"/>
              </a:rPr>
              <a:t>取り組み</a:t>
            </a:r>
          </a:p>
        </p:txBody>
      </p:sp>
      <p:sp>
        <p:nvSpPr>
          <p:cNvPr id="3" name="コンテンツ プレースホルダー 2">
            <a:extLst>
              <a:ext uri="{FF2B5EF4-FFF2-40B4-BE49-F238E27FC236}">
                <a16:creationId xmlns:a16="http://schemas.microsoft.com/office/drawing/2014/main" id="{6568C810-049D-4835-9389-EDC80514A1E0}"/>
              </a:ext>
            </a:extLst>
          </p:cNvPr>
          <p:cNvSpPr>
            <a:spLocks noGrp="1"/>
          </p:cNvSpPr>
          <p:nvPr>
            <p:ph idx="1"/>
          </p:nvPr>
        </p:nvSpPr>
        <p:spPr>
          <a:xfrm>
            <a:off x="72008" y="1482005"/>
            <a:ext cx="8999984" cy="4525963"/>
          </a:xfrm>
        </p:spPr>
        <p:txBody>
          <a:bodyPr/>
          <a:lstStyle/>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目的</a:t>
            </a:r>
            <a:r>
              <a:rPr kumimoji="1" lang="en-US" altLang="ja-JP" dirty="0">
                <a:latin typeface="UD デジタル 教科書体 NP-R" panose="02020400000000000000" pitchFamily="18" charset="-128"/>
                <a:ea typeface="UD デジタル 教科書体 NP-R" panose="02020400000000000000" pitchFamily="18" charset="-128"/>
              </a:rPr>
              <a:t>】</a:t>
            </a:r>
          </a:p>
          <a:p>
            <a:pPr marL="0" indent="0">
              <a:buNone/>
            </a:pPr>
            <a:r>
              <a:rPr kumimoji="1" lang="ja-JP" altLang="en-US" dirty="0">
                <a:latin typeface="UD デジタル 教科書体 NP-R" panose="02020400000000000000" pitchFamily="18" charset="-128"/>
                <a:ea typeface="UD デジタル 教科書体 NP-R" panose="02020400000000000000" pitchFamily="18" charset="-128"/>
              </a:rPr>
              <a:t>葛飾医療センター</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一般急性期病床数約</a:t>
            </a:r>
            <a:r>
              <a:rPr kumimoji="1" lang="en-US" altLang="ja-JP" sz="2400" dirty="0">
                <a:latin typeface="UD デジタル 教科書体 NP-R" panose="02020400000000000000" pitchFamily="18" charset="-128"/>
                <a:ea typeface="UD デジタル 教科書体 NP-R" panose="02020400000000000000" pitchFamily="18" charset="-128"/>
              </a:rPr>
              <a:t>400</a:t>
            </a:r>
            <a:r>
              <a:rPr kumimoji="1" lang="ja-JP" altLang="en-US" sz="2400" dirty="0">
                <a:latin typeface="UD デジタル 教科書体 NP-R" panose="02020400000000000000" pitchFamily="18" charset="-128"/>
                <a:ea typeface="UD デジタル 教科書体 NP-R" panose="02020400000000000000" pitchFamily="18" charset="-128"/>
              </a:rPr>
              <a:t>床・新人</a:t>
            </a:r>
            <a:r>
              <a:rPr lang="en-US" altLang="ja-JP" sz="2400" dirty="0">
                <a:latin typeface="UD デジタル 教科書体 NP-R" panose="02020400000000000000" pitchFamily="18" charset="-128"/>
                <a:ea typeface="UD デジタル 教科書体 NP-R" panose="02020400000000000000" pitchFamily="18" charset="-128"/>
              </a:rPr>
              <a:t>38</a:t>
            </a:r>
            <a:r>
              <a:rPr kumimoji="1" lang="ja-JP" altLang="en-US" sz="2400" dirty="0">
                <a:latin typeface="UD デジタル 教科書体 NP-R" panose="02020400000000000000" pitchFamily="18" charset="-128"/>
                <a:ea typeface="UD デジタル 教科書体 NP-R" panose="02020400000000000000" pitchFamily="18" charset="-128"/>
              </a:rPr>
              <a:t>名</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に就職した新人看護師に対する技術支援</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教員</a:t>
            </a:r>
            <a:r>
              <a:rPr kumimoji="1" lang="en-US" altLang="ja-JP" sz="2400" dirty="0">
                <a:latin typeface="UD デジタル 教科書体 NP-R" panose="02020400000000000000" pitchFamily="18" charset="-128"/>
                <a:ea typeface="UD デジタル 教科書体 NP-R" panose="02020400000000000000" pitchFamily="18" charset="-128"/>
              </a:rPr>
              <a:t>3</a:t>
            </a:r>
            <a:r>
              <a:rPr kumimoji="1" lang="ja-JP" altLang="en-US" sz="2400" dirty="0">
                <a:latin typeface="UD デジタル 教科書体 NP-R" panose="02020400000000000000" pitchFamily="18" charset="-128"/>
                <a:ea typeface="UD デジタル 教科書体 NP-R" panose="02020400000000000000" pitchFamily="18" charset="-128"/>
              </a:rPr>
              <a:t>名</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およびメンタル支援</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sz="2400" dirty="0">
                <a:latin typeface="UD デジタル 教科書体 NP-R" panose="02020400000000000000" pitchFamily="18" charset="-128"/>
                <a:ea typeface="UD デジタル 教科書体 NP-R" panose="02020400000000000000" pitchFamily="18" charset="-128"/>
              </a:rPr>
              <a:t>教員</a:t>
            </a:r>
            <a:r>
              <a:rPr kumimoji="1" lang="en-US" altLang="ja-JP" sz="2400" dirty="0">
                <a:latin typeface="UD デジタル 教科書体 NP-R" panose="02020400000000000000" pitchFamily="18" charset="-128"/>
                <a:ea typeface="UD デジタル 教科書体 NP-R" panose="02020400000000000000" pitchFamily="18" charset="-128"/>
              </a:rPr>
              <a:t>2</a:t>
            </a:r>
            <a:r>
              <a:rPr kumimoji="1" lang="ja-JP" altLang="en-US" sz="2400" dirty="0">
                <a:latin typeface="UD デジタル 教科書体 NP-R" panose="02020400000000000000" pitchFamily="18" charset="-128"/>
                <a:ea typeface="UD デジタル 教科書体 NP-R" panose="02020400000000000000" pitchFamily="18" charset="-128"/>
              </a:rPr>
              <a:t>名</a:t>
            </a:r>
            <a:r>
              <a:rPr kumimoji="1" lang="en-US" altLang="ja-JP" sz="2400"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を行う</a:t>
            </a:r>
            <a:endParaRPr lang="en-US" altLang="ja-JP" sz="2400" dirty="0">
              <a:latin typeface="UD デジタル 教科書体 NP-R" panose="02020400000000000000" pitchFamily="18" charset="-128"/>
              <a:ea typeface="UD デジタル 教科書体 NP-R" panose="02020400000000000000" pitchFamily="18" charset="-128"/>
            </a:endParaRPr>
          </a:p>
          <a:p>
            <a:pPr marL="0" indent="0">
              <a:buNone/>
            </a:pPr>
            <a:r>
              <a:rPr kumimoji="1" lang="en-US" altLang="ja-JP" dirty="0">
                <a:latin typeface="UD デジタル 教科書体 NP-R" panose="02020400000000000000" pitchFamily="18" charset="-128"/>
                <a:ea typeface="UD デジタル 教科書体 NP-R" panose="02020400000000000000" pitchFamily="18" charset="-128"/>
              </a:rPr>
              <a:t>【</a:t>
            </a:r>
            <a:r>
              <a:rPr kumimoji="1" lang="ja-JP" altLang="en-US" dirty="0">
                <a:latin typeface="UD デジタル 教科書体 NP-R" panose="02020400000000000000" pitchFamily="18" charset="-128"/>
                <a:ea typeface="UD デジタル 教科書体 NP-R" panose="02020400000000000000" pitchFamily="18" charset="-128"/>
              </a:rPr>
              <a:t>支援内容</a:t>
            </a:r>
            <a:r>
              <a:rPr kumimoji="1" lang="en-US" altLang="ja-JP" dirty="0">
                <a:latin typeface="UD デジタル 教科書体 NP-R" panose="02020400000000000000" pitchFamily="18" charset="-128"/>
                <a:ea typeface="UD デジタル 教科書体 NP-R" panose="02020400000000000000" pitchFamily="18" charset="-128"/>
              </a:rPr>
              <a:t>】</a:t>
            </a:r>
          </a:p>
          <a:p>
            <a:pPr>
              <a:buClrTx/>
              <a:buFont typeface="Wingdings" panose="05000000000000000000" pitchFamily="2" charset="2"/>
              <a:buChar char="l"/>
            </a:pPr>
            <a:r>
              <a:rPr lang="ja-JP" altLang="en-US" dirty="0">
                <a:latin typeface="UD デジタル 教科書体 NP-R" panose="02020400000000000000" pitchFamily="18" charset="-128"/>
                <a:ea typeface="UD デジタル 教科書体 NP-R" panose="02020400000000000000" pitchFamily="18" charset="-128"/>
              </a:rPr>
              <a:t> 基礎、成人、老年看護学を専門とする</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ClrTx/>
              <a:buNone/>
            </a:pPr>
            <a:r>
              <a:rPr lang="en-US" altLang="ja-JP" dirty="0">
                <a:latin typeface="UD デジタル 教科書体 NP-R" panose="02020400000000000000" pitchFamily="18" charset="-128"/>
                <a:ea typeface="UD デジタル 教科書体 NP-R" panose="02020400000000000000" pitchFamily="18" charset="-128"/>
              </a:rPr>
              <a:t>    </a:t>
            </a:r>
            <a:r>
              <a:rPr lang="ja-JP" altLang="en-US" dirty="0">
                <a:latin typeface="UD デジタル 教科書体 NP-R" panose="02020400000000000000" pitchFamily="18" charset="-128"/>
                <a:ea typeface="UD デジタル 教科書体 NP-R" panose="02020400000000000000" pitchFamily="18" charset="-128"/>
              </a:rPr>
              <a:t>教員による</a:t>
            </a:r>
            <a:r>
              <a:rPr kumimoji="1" lang="ja-JP" altLang="en-US" dirty="0">
                <a:latin typeface="UD デジタル 教科書体 NP-R" panose="02020400000000000000" pitchFamily="18" charset="-128"/>
                <a:ea typeface="UD デジタル 教科書体 NP-R" panose="02020400000000000000" pitchFamily="18" charset="-128"/>
              </a:rPr>
              <a:t>新人看護師の技術</a:t>
            </a:r>
            <a:r>
              <a:rPr lang="ja-JP" altLang="en-US" dirty="0">
                <a:latin typeface="UD デジタル 教科書体 NP-R" panose="02020400000000000000" pitchFamily="18" charset="-128"/>
                <a:ea typeface="UD デジタル 教科書体 NP-R" panose="02020400000000000000" pitchFamily="18" charset="-128"/>
              </a:rPr>
              <a:t>支援</a:t>
            </a:r>
            <a:endParaRPr kumimoji="1" lang="en-US" altLang="ja-JP" dirty="0">
              <a:latin typeface="UD デジタル 教科書体 NP-R" panose="02020400000000000000" pitchFamily="18" charset="-128"/>
              <a:ea typeface="UD デジタル 教科書体 NP-R" panose="02020400000000000000" pitchFamily="18" charset="-128"/>
            </a:endParaRPr>
          </a:p>
          <a:p>
            <a:pPr>
              <a:buClr>
                <a:schemeClr val="tx1"/>
              </a:buClr>
              <a:buFont typeface="Wingdings" panose="05000000000000000000" pitchFamily="2" charset="2"/>
              <a:buChar char="l"/>
            </a:pPr>
            <a:r>
              <a:rPr lang="ja-JP" altLang="en-US" dirty="0">
                <a:latin typeface="UD デジタル 教科書体 NP-R" panose="02020400000000000000" pitchFamily="18" charset="-128"/>
                <a:ea typeface="UD デジタル 教科書体 NP-R" panose="02020400000000000000" pitchFamily="18" charset="-128"/>
              </a:rPr>
              <a:t> 精神看護学を専門とする教員による</a:t>
            </a:r>
            <a:endParaRPr lang="en-US" altLang="ja-JP" dirty="0">
              <a:latin typeface="UD デジタル 教科書体 NP-R" panose="02020400000000000000" pitchFamily="18" charset="-128"/>
              <a:ea typeface="UD デジタル 教科書体 NP-R" panose="02020400000000000000" pitchFamily="18" charset="-128"/>
            </a:endParaRPr>
          </a:p>
          <a:p>
            <a:pPr marL="0" indent="0">
              <a:buClr>
                <a:schemeClr val="tx1"/>
              </a:buClr>
              <a:buNone/>
            </a:pPr>
            <a:r>
              <a:rPr lang="en-US" altLang="ja-JP" dirty="0">
                <a:latin typeface="UD デジタル 教科書体 NP-R" panose="02020400000000000000" pitchFamily="18" charset="-128"/>
                <a:ea typeface="UD デジタル 教科書体 NP-R" panose="02020400000000000000" pitchFamily="18" charset="-128"/>
              </a:rPr>
              <a:t>    </a:t>
            </a:r>
            <a:r>
              <a:rPr lang="ja-JP" altLang="en-US" dirty="0">
                <a:latin typeface="UD デジタル 教科書体 NP-R" panose="02020400000000000000" pitchFamily="18" charset="-128"/>
                <a:ea typeface="UD デジタル 教科書体 NP-R" panose="02020400000000000000" pitchFamily="18" charset="-128"/>
              </a:rPr>
              <a:t>新人看護師のメンタルサポート</a:t>
            </a:r>
            <a:endParaRPr kumimoji="1" lang="ja-JP" altLang="en-US" dirty="0">
              <a:latin typeface="UD デジタル 教科書体 NP-R" panose="02020400000000000000" pitchFamily="18" charset="-128"/>
              <a:ea typeface="UD デジタル 教科書体 NP-R" panose="02020400000000000000" pitchFamily="18" charset="-128"/>
            </a:endParaRPr>
          </a:p>
          <a:p>
            <a:pPr marL="0" indent="0">
              <a:buNone/>
            </a:pP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4" name="図 3">
            <a:extLst>
              <a:ext uri="{FF2B5EF4-FFF2-40B4-BE49-F238E27FC236}">
                <a16:creationId xmlns:a16="http://schemas.microsoft.com/office/drawing/2014/main" id="{298176C5-07A0-4AF3-B71B-762BE70AF7FA}"/>
              </a:ext>
            </a:extLst>
          </p:cNvPr>
          <p:cNvPicPr>
            <a:picLocks noChangeAspect="1"/>
          </p:cNvPicPr>
          <p:nvPr/>
        </p:nvPicPr>
        <p:blipFill>
          <a:blip r:embed="rId5"/>
          <a:stretch>
            <a:fillRect/>
          </a:stretch>
        </p:blipFill>
        <p:spPr>
          <a:xfrm>
            <a:off x="7524328" y="4797152"/>
            <a:ext cx="1547664" cy="1547664"/>
          </a:xfrm>
          <a:prstGeom prst="rect">
            <a:avLst/>
          </a:prstGeom>
        </p:spPr>
      </p:pic>
      <p:pic>
        <p:nvPicPr>
          <p:cNvPr id="8" name="オーディオ 7">
            <a:hlinkClick r:id="" action="ppaction://media"/>
            <a:extLst>
              <a:ext uri="{FF2B5EF4-FFF2-40B4-BE49-F238E27FC236}">
                <a16:creationId xmlns:a16="http://schemas.microsoft.com/office/drawing/2014/main" id="{6A7C7784-7289-4B48-8A8A-ECE53AEC37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0530550"/>
      </p:ext>
    </p:extLst>
  </p:cSld>
  <p:clrMapOvr>
    <a:masterClrMapping/>
  </p:clrMapOvr>
  <mc:AlternateContent xmlns:mc="http://schemas.openxmlformats.org/markup-compatibility/2006" xmlns:p14="http://schemas.microsoft.com/office/powerpoint/2010/main">
    <mc:Choice Requires="p14">
      <p:transition spd="slow" p14:dur="2000" advTm="49275"/>
    </mc:Choice>
    <mc:Fallback xmlns="">
      <p:transition spd="slow" advTm="4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8640" y="2492896"/>
            <a:ext cx="8566720" cy="1470025"/>
          </a:xfrm>
        </p:spPr>
        <p:txBody>
          <a:bodyPr/>
          <a:lstStyle/>
          <a:p>
            <a:r>
              <a:rPr lang="en-US" altLang="ja-JP" dirty="0">
                <a:latin typeface="UD デジタル 教科書体 NP-R" panose="02020400000000000000" pitchFamily="18" charset="-128"/>
                <a:ea typeface="UD デジタル 教科書体 NP-R" panose="02020400000000000000" pitchFamily="18" charset="-128"/>
              </a:rPr>
              <a:t>2.</a:t>
            </a:r>
            <a:r>
              <a:rPr lang="ja-JP" altLang="en-US" dirty="0">
                <a:latin typeface="UD デジタル 教科書体 NP-R" panose="02020400000000000000" pitchFamily="18" charset="-128"/>
                <a:ea typeface="UD デジタル 教科書体 NP-R" panose="02020400000000000000" pitchFamily="18" charset="-128"/>
              </a:rPr>
              <a:t>　新人看護師の技術支援</a:t>
            </a:r>
            <a:br>
              <a:rPr lang="ja-JP" altLang="en-US" dirty="0">
                <a:latin typeface="UD デジタル 教科書体 NP-R" panose="02020400000000000000" pitchFamily="18" charset="-128"/>
                <a:ea typeface="UD デジタル 教科書体 NP-R" panose="02020400000000000000" pitchFamily="18" charset="-128"/>
              </a:rPr>
            </a:br>
            <a:endParaRPr lang="en-US" altLang="ja-JP" dirty="0">
              <a:latin typeface="UD デジタル 教科書体 NP-R" panose="02020400000000000000" pitchFamily="18" charset="-128"/>
              <a:ea typeface="UD デジタル 教科書体 NP-R" panose="02020400000000000000" pitchFamily="18" charset="-128"/>
            </a:endParaRPr>
          </a:p>
        </p:txBody>
      </p:sp>
      <p:pic>
        <p:nvPicPr>
          <p:cNvPr id="10" name="オーディオ 9">
            <a:hlinkClick r:id="" action="ppaction://media"/>
            <a:extLst>
              <a:ext uri="{FF2B5EF4-FFF2-40B4-BE49-F238E27FC236}">
                <a16:creationId xmlns:a16="http://schemas.microsoft.com/office/drawing/2014/main" id="{332FA988-AC14-4ED3-B44F-918745AB62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7729658"/>
      </p:ext>
    </p:extLst>
  </p:cSld>
  <p:clrMapOvr>
    <a:masterClrMapping/>
  </p:clrMapOvr>
  <mc:AlternateContent xmlns:mc="http://schemas.openxmlformats.org/markup-compatibility/2006" xmlns:p14="http://schemas.microsoft.com/office/powerpoint/2010/main">
    <mc:Choice Requires="p14">
      <p:transition spd="slow" p14:dur="2000" advTm="11076"/>
    </mc:Choice>
    <mc:Fallback xmlns="">
      <p:transition spd="slow" advTm="1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latin typeface="UD デジタル 教科書体 N-B" panose="02020700000000000000" pitchFamily="17" charset="-128"/>
                <a:ea typeface="UD デジタル 教科書体 N-B" panose="02020700000000000000" pitchFamily="17" charset="-128"/>
              </a:rPr>
              <a:t>看護部</a:t>
            </a:r>
            <a:r>
              <a:rPr lang="ja-JP" altLang="en-US" dirty="0" err="1">
                <a:latin typeface="UD デジタル 教科書体 N-B" panose="02020700000000000000" pitchFamily="17" charset="-128"/>
                <a:ea typeface="UD デジタル 教科書体 N-B" panose="02020700000000000000" pitchFamily="17" charset="-128"/>
              </a:rPr>
              <a:t>ｰ</a:t>
            </a:r>
            <a:r>
              <a:rPr lang="ja-JP" altLang="en-US" dirty="0">
                <a:latin typeface="UD デジタル 教科書体 N-B" panose="02020700000000000000" pitchFamily="17" charset="-128"/>
                <a:ea typeface="UD デジタル 教科書体 N-B" panose="02020700000000000000" pitchFamily="17" charset="-128"/>
              </a:rPr>
              <a:t>教員の連携の具体</a:t>
            </a:r>
          </a:p>
        </p:txBody>
      </p:sp>
      <p:sp>
        <p:nvSpPr>
          <p:cNvPr id="3" name="楕円 2">
            <a:extLst>
              <a:ext uri="{FF2B5EF4-FFF2-40B4-BE49-F238E27FC236}">
                <a16:creationId xmlns:a16="http://schemas.microsoft.com/office/drawing/2014/main" id="{E8D63724-1545-4C5F-AED4-9CEF238502BF}"/>
              </a:ext>
            </a:extLst>
          </p:cNvPr>
          <p:cNvSpPr/>
          <p:nvPr/>
        </p:nvSpPr>
        <p:spPr>
          <a:xfrm>
            <a:off x="314138" y="4025680"/>
            <a:ext cx="2088232" cy="103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看護部の</a:t>
            </a:r>
            <a:endParaRPr kumimoji="1"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意向の確認</a:t>
            </a:r>
          </a:p>
        </p:txBody>
      </p:sp>
      <p:sp>
        <p:nvSpPr>
          <p:cNvPr id="6" name="楕円 5">
            <a:extLst>
              <a:ext uri="{FF2B5EF4-FFF2-40B4-BE49-F238E27FC236}">
                <a16:creationId xmlns:a16="http://schemas.microsoft.com/office/drawing/2014/main" id="{0EE03FB2-90F5-4A27-8DBC-D91C1DE47B52}"/>
              </a:ext>
            </a:extLst>
          </p:cNvPr>
          <p:cNvSpPr/>
          <p:nvPr/>
        </p:nvSpPr>
        <p:spPr>
          <a:xfrm>
            <a:off x="2875116" y="2999676"/>
            <a:ext cx="2921020" cy="103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方法の具体の</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打ち合わせと実施</a:t>
            </a:r>
            <a:endPar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楕円 7">
            <a:extLst>
              <a:ext uri="{FF2B5EF4-FFF2-40B4-BE49-F238E27FC236}">
                <a16:creationId xmlns:a16="http://schemas.microsoft.com/office/drawing/2014/main" id="{85195B67-8CB9-46B5-A40F-57B6CD665BEA}"/>
              </a:ext>
            </a:extLst>
          </p:cNvPr>
          <p:cNvSpPr/>
          <p:nvPr/>
        </p:nvSpPr>
        <p:spPr>
          <a:xfrm>
            <a:off x="5940152" y="2035202"/>
            <a:ext cx="2592288" cy="103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新人看護師の</a:t>
            </a:r>
            <a:endParaRPr kumimoji="1"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反応の共有</a:t>
            </a:r>
          </a:p>
        </p:txBody>
      </p:sp>
      <p:sp>
        <p:nvSpPr>
          <p:cNvPr id="23" name="正方形/長方形 22">
            <a:extLst>
              <a:ext uri="{FF2B5EF4-FFF2-40B4-BE49-F238E27FC236}">
                <a16:creationId xmlns:a16="http://schemas.microsoft.com/office/drawing/2014/main" id="{4CA4087C-967F-4753-9CEE-8B81B13779DA}"/>
              </a:ext>
            </a:extLst>
          </p:cNvPr>
          <p:cNvSpPr/>
          <p:nvPr/>
        </p:nvSpPr>
        <p:spPr>
          <a:xfrm>
            <a:off x="457200" y="4797152"/>
            <a:ext cx="1945170" cy="779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教育担当者会議に出席</a:t>
            </a:r>
          </a:p>
        </p:txBody>
      </p:sp>
      <p:sp>
        <p:nvSpPr>
          <p:cNvPr id="25" name="正方形/長方形 24">
            <a:extLst>
              <a:ext uri="{FF2B5EF4-FFF2-40B4-BE49-F238E27FC236}">
                <a16:creationId xmlns:a16="http://schemas.microsoft.com/office/drawing/2014/main" id="{AD0E58C6-AFB2-43E7-8990-6E389FEE648B}"/>
              </a:ext>
            </a:extLst>
          </p:cNvPr>
          <p:cNvSpPr/>
          <p:nvPr/>
        </p:nvSpPr>
        <p:spPr>
          <a:xfrm>
            <a:off x="5796136" y="2953392"/>
            <a:ext cx="3096344" cy="779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ﾘﾌﾚｸｼｮﾝｼｰﾄ記載内容の共有</a:t>
            </a:r>
            <a:endParaRPr kumimoji="1"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ﾒﾝﾀﾙｻﾎﾟｰﾄﾁｰﾑとの情報共有</a:t>
            </a:r>
          </a:p>
        </p:txBody>
      </p:sp>
      <p:sp>
        <p:nvSpPr>
          <p:cNvPr id="28" name="正方形/長方形 27">
            <a:extLst>
              <a:ext uri="{FF2B5EF4-FFF2-40B4-BE49-F238E27FC236}">
                <a16:creationId xmlns:a16="http://schemas.microsoft.com/office/drawing/2014/main" id="{1EFC2D0C-74DA-40CA-A4BD-8A33765C207B}"/>
              </a:ext>
            </a:extLst>
          </p:cNvPr>
          <p:cNvSpPr/>
          <p:nvPr/>
        </p:nvSpPr>
        <p:spPr>
          <a:xfrm>
            <a:off x="2955742" y="3963598"/>
            <a:ext cx="2408345" cy="779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新人看護師の</a:t>
            </a:r>
            <a:endParaRPr kumimoji="1"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rPr>
              <a:t>勤務の様子の共有</a:t>
            </a:r>
          </a:p>
        </p:txBody>
      </p:sp>
      <p:sp>
        <p:nvSpPr>
          <p:cNvPr id="32" name="矢印: 下カーブ 31">
            <a:extLst>
              <a:ext uri="{FF2B5EF4-FFF2-40B4-BE49-F238E27FC236}">
                <a16:creationId xmlns:a16="http://schemas.microsoft.com/office/drawing/2014/main" id="{262D0320-FA6C-4BBE-B534-E36FD02196E0}"/>
              </a:ext>
            </a:extLst>
          </p:cNvPr>
          <p:cNvSpPr/>
          <p:nvPr/>
        </p:nvSpPr>
        <p:spPr>
          <a:xfrm rot="20042791">
            <a:off x="1494229" y="3189104"/>
            <a:ext cx="1468319" cy="632863"/>
          </a:xfrm>
          <a:prstGeom prst="curvedDownArrow">
            <a:avLst>
              <a:gd name="adj1" fmla="val 22138"/>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4" name="矢印: 下カーブ 33">
            <a:extLst>
              <a:ext uri="{FF2B5EF4-FFF2-40B4-BE49-F238E27FC236}">
                <a16:creationId xmlns:a16="http://schemas.microsoft.com/office/drawing/2014/main" id="{2020FBD6-2534-44FF-A6B1-0BF630E183FA}"/>
              </a:ext>
            </a:extLst>
          </p:cNvPr>
          <p:cNvSpPr/>
          <p:nvPr/>
        </p:nvSpPr>
        <p:spPr>
          <a:xfrm rot="20042791">
            <a:off x="4499080" y="2058280"/>
            <a:ext cx="1610095" cy="620356"/>
          </a:xfrm>
          <a:prstGeom prst="curvedDownArrow">
            <a:avLst>
              <a:gd name="adj1" fmla="val 22138"/>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吹き出し: 左矢印 4">
            <a:extLst>
              <a:ext uri="{FF2B5EF4-FFF2-40B4-BE49-F238E27FC236}">
                <a16:creationId xmlns:a16="http://schemas.microsoft.com/office/drawing/2014/main" id="{5AAB2217-A517-4B8F-9816-1A959459362A}"/>
              </a:ext>
            </a:extLst>
          </p:cNvPr>
          <p:cNvSpPr/>
          <p:nvPr/>
        </p:nvSpPr>
        <p:spPr>
          <a:xfrm>
            <a:off x="3928328" y="5157778"/>
            <a:ext cx="5099114" cy="914400"/>
          </a:xfrm>
          <a:prstGeom prst="leftArrowCallout">
            <a:avLst>
              <a:gd name="adj1" fmla="val 18023"/>
              <a:gd name="adj2" fmla="val 25000"/>
              <a:gd name="adj3" fmla="val 62209"/>
              <a:gd name="adj4" fmla="val 63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各病棟の教育担当者・師長と新人看護師へアンケート調査の実施</a:t>
            </a:r>
          </a:p>
        </p:txBody>
      </p:sp>
      <p:sp>
        <p:nvSpPr>
          <p:cNvPr id="7" name="四角形: 角度付き 6">
            <a:extLst>
              <a:ext uri="{FF2B5EF4-FFF2-40B4-BE49-F238E27FC236}">
                <a16:creationId xmlns:a16="http://schemas.microsoft.com/office/drawing/2014/main" id="{AA67F556-AE1D-4E48-A7A7-28B4DB4BA53E}"/>
              </a:ext>
            </a:extLst>
          </p:cNvPr>
          <p:cNvSpPr/>
          <p:nvPr/>
        </p:nvSpPr>
        <p:spPr>
          <a:xfrm>
            <a:off x="2893185" y="5148742"/>
            <a:ext cx="1042416" cy="10424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評価</a:t>
            </a:r>
          </a:p>
        </p:txBody>
      </p:sp>
      <p:pic>
        <p:nvPicPr>
          <p:cNvPr id="15" name="オーディオ 14">
            <a:hlinkClick r:id="" action="ppaction://media"/>
            <a:extLst>
              <a:ext uri="{FF2B5EF4-FFF2-40B4-BE49-F238E27FC236}">
                <a16:creationId xmlns:a16="http://schemas.microsoft.com/office/drawing/2014/main" id="{33162F93-A4BF-4CFA-874F-8B670B627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711431"/>
      </p:ext>
    </p:extLst>
  </p:cSld>
  <p:clrMapOvr>
    <a:masterClrMapping/>
  </p:clrMapOvr>
  <mc:AlternateContent xmlns:mc="http://schemas.openxmlformats.org/markup-compatibility/2006" xmlns:p14="http://schemas.microsoft.com/office/powerpoint/2010/main">
    <mc:Choice Requires="p14">
      <p:transition spd="med" p14:dur="700" advTm="102647">
        <p:fade/>
      </p:transition>
    </mc:Choice>
    <mc:Fallback xmlns="">
      <p:transition spd="med" advTm="102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技術トレーニングの概要</a:t>
            </a:r>
          </a:p>
        </p:txBody>
      </p:sp>
      <p:sp>
        <p:nvSpPr>
          <p:cNvPr id="3" name="コンテンツ プレースホルダー 2"/>
          <p:cNvSpPr>
            <a:spLocks noGrp="1"/>
          </p:cNvSpPr>
          <p:nvPr>
            <p:ph idx="1"/>
          </p:nvPr>
        </p:nvSpPr>
        <p:spPr>
          <a:xfrm>
            <a:off x="457200" y="1420579"/>
            <a:ext cx="8229600" cy="5411120"/>
          </a:xfrm>
        </p:spPr>
        <p:txBody>
          <a:bodyPr/>
          <a:lstStyle/>
          <a:p>
            <a:pPr marL="0" indent="0">
              <a:buNone/>
            </a:pPr>
            <a:r>
              <a:rPr lang="ja-JP" altLang="en-US" dirty="0">
                <a:latin typeface="UD デジタル 教科書体 N-B" panose="02020700000000000000" pitchFamily="17" charset="-128"/>
                <a:ea typeface="UD デジタル 教科書体 N-B" panose="02020700000000000000" pitchFamily="17" charset="-128"/>
              </a:rPr>
              <a:t>目的：</a:t>
            </a:r>
            <a:r>
              <a:rPr lang="ja-JP" altLang="ja-JP" dirty="0">
                <a:latin typeface="UD デジタル 教科書体 N-B" panose="02020700000000000000" pitchFamily="17" charset="-128"/>
                <a:ea typeface="UD デジタル 教科書体 N-B" panose="02020700000000000000" pitchFamily="17" charset="-128"/>
              </a:rPr>
              <a:t>できていることとできていないこと</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a:t>
            </a:r>
            <a:r>
              <a:rPr lang="ja-JP" altLang="ja-JP" dirty="0">
                <a:latin typeface="UD デジタル 教科書体 N-B" panose="02020700000000000000" pitchFamily="17" charset="-128"/>
                <a:ea typeface="UD デジタル 教科書体 N-B" panose="02020700000000000000" pitchFamily="17" charset="-128"/>
              </a:rPr>
              <a:t>を明確にし</a:t>
            </a:r>
            <a:r>
              <a:rPr lang="ja-JP" altLang="en-US" dirty="0">
                <a:latin typeface="UD デジタル 教科書体 N-B" panose="02020700000000000000" pitchFamily="17" charset="-128"/>
                <a:ea typeface="UD デジタル 教科書体 N-B" panose="02020700000000000000" pitchFamily="17" charset="-128"/>
              </a:rPr>
              <a:t>、</a:t>
            </a:r>
            <a:r>
              <a:rPr lang="ja-JP" altLang="ja-JP" dirty="0">
                <a:latin typeface="UD デジタル 教科書体 N-B" panose="02020700000000000000" pitchFamily="17" charset="-128"/>
                <a:ea typeface="UD デジタル 教科書体 N-B" panose="02020700000000000000" pitchFamily="17" charset="-128"/>
              </a:rPr>
              <a:t>手技獲得に向け気持</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a:t>
            </a:r>
            <a:r>
              <a:rPr lang="ja-JP" altLang="ja-JP" dirty="0">
                <a:latin typeface="UD デジタル 教科書体 N-B" panose="02020700000000000000" pitchFamily="17" charset="-128"/>
                <a:ea typeface="UD デジタル 教科書体 N-B" panose="02020700000000000000" pitchFamily="17" charset="-128"/>
              </a:rPr>
              <a:t>ちが整理できる</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技術トレーニングの展開方法</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　</a:t>
            </a:r>
            <a:r>
              <a:rPr kumimoji="1" lang="en-US" altLang="ja-JP" dirty="0">
                <a:latin typeface="UD デジタル 教科書体 N-B" panose="02020700000000000000" pitchFamily="17" charset="-128"/>
                <a:ea typeface="UD デジタル 教科書体 N-B" panose="02020700000000000000" pitchFamily="17" charset="-128"/>
              </a:rPr>
              <a:t>1</a:t>
            </a:r>
            <a:r>
              <a:rPr kumimoji="1" lang="ja-JP" altLang="en-US" dirty="0">
                <a:latin typeface="UD デジタル 教科書体 N-B" panose="02020700000000000000" pitchFamily="17" charset="-128"/>
                <a:ea typeface="UD デジタル 教科書体 N-B" panose="02020700000000000000" pitchFamily="17" charset="-128"/>
              </a:rPr>
              <a:t>ｸﾞﾙｰﾌﾟ</a:t>
            </a:r>
            <a:r>
              <a:rPr kumimoji="1" lang="en-US" altLang="ja-JP" dirty="0">
                <a:latin typeface="UD デジタル 教科書体 N-B" panose="02020700000000000000" pitchFamily="17" charset="-128"/>
                <a:ea typeface="UD デジタル 教科書体 N-B" panose="02020700000000000000" pitchFamily="17" charset="-128"/>
              </a:rPr>
              <a:t>2</a:t>
            </a:r>
            <a:r>
              <a:rPr kumimoji="1" lang="ja-JP" altLang="en-US" dirty="0">
                <a:latin typeface="UD デジタル 教科書体 N-B" panose="02020700000000000000" pitchFamily="17" charset="-128"/>
                <a:ea typeface="UD デジタル 教科書体 N-B" panose="02020700000000000000" pitchFamily="17" charset="-128"/>
              </a:rPr>
              <a:t>～</a:t>
            </a:r>
            <a:r>
              <a:rPr kumimoji="1" lang="en-US" altLang="ja-JP" dirty="0">
                <a:latin typeface="UD デジタル 教科書体 N-B" panose="02020700000000000000" pitchFamily="17" charset="-128"/>
                <a:ea typeface="UD デジタル 教科書体 N-B" panose="02020700000000000000" pitchFamily="17" charset="-128"/>
              </a:rPr>
              <a:t>3</a:t>
            </a:r>
            <a:r>
              <a:rPr kumimoji="1" lang="ja-JP" altLang="en-US" dirty="0">
                <a:latin typeface="UD デジタル 教科書体 N-B" panose="02020700000000000000" pitchFamily="17" charset="-128"/>
                <a:ea typeface="UD デジタル 教科書体 N-B" panose="02020700000000000000" pitchFamily="17" charset="-128"/>
              </a:rPr>
              <a:t>名、計</a:t>
            </a:r>
            <a:r>
              <a:rPr kumimoji="1" lang="en-US" altLang="ja-JP" dirty="0">
                <a:latin typeface="UD デジタル 教科書体 N-B" panose="02020700000000000000" pitchFamily="17" charset="-128"/>
                <a:ea typeface="UD デジタル 教科書体 N-B" panose="02020700000000000000" pitchFamily="17" charset="-128"/>
              </a:rPr>
              <a:t>7</a:t>
            </a:r>
            <a:r>
              <a:rPr kumimoji="1" lang="ja-JP" altLang="en-US" dirty="0">
                <a:latin typeface="UD デジタル 教科書体 N-B" panose="02020700000000000000" pitchFamily="17" charset="-128"/>
                <a:ea typeface="UD デジタル 教科書体 N-B" panose="02020700000000000000" pitchFamily="17" charset="-128"/>
              </a:rPr>
              <a:t>回実施</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各回のタイムテーブル　　　　　　　</a:t>
            </a:r>
            <a:endParaRPr kumimoji="1" lang="ja-JP" altLang="en-US"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右矢印吹き出し 5"/>
          <p:cNvSpPr/>
          <p:nvPr/>
        </p:nvSpPr>
        <p:spPr>
          <a:xfrm>
            <a:off x="1160481" y="5228558"/>
            <a:ext cx="2448272"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ｱｲｽﾌﾞﾚｰｷﾝｸﾞ</a:t>
            </a:r>
          </a:p>
        </p:txBody>
      </p:sp>
      <p:sp>
        <p:nvSpPr>
          <p:cNvPr id="7" name="右矢印吹き出し 6"/>
          <p:cNvSpPr/>
          <p:nvPr/>
        </p:nvSpPr>
        <p:spPr>
          <a:xfrm>
            <a:off x="3605479" y="5211763"/>
            <a:ext cx="1490464"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実技</a:t>
            </a:r>
          </a:p>
        </p:txBody>
      </p:sp>
      <p:sp>
        <p:nvSpPr>
          <p:cNvPr id="8" name="フローチャート: 処理 7"/>
          <p:cNvSpPr/>
          <p:nvPr/>
        </p:nvSpPr>
        <p:spPr>
          <a:xfrm>
            <a:off x="7190045" y="5149133"/>
            <a:ext cx="1845332" cy="8829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トレーニング後のアンケート</a:t>
            </a:r>
          </a:p>
        </p:txBody>
      </p:sp>
      <p:sp>
        <p:nvSpPr>
          <p:cNvPr id="9" name="線吹き出し 1 (枠付き) 8"/>
          <p:cNvSpPr/>
          <p:nvPr/>
        </p:nvSpPr>
        <p:spPr>
          <a:xfrm>
            <a:off x="4218151" y="6344531"/>
            <a:ext cx="4799384" cy="440590"/>
          </a:xfrm>
          <a:prstGeom prst="borderCallout1">
            <a:avLst>
              <a:gd name="adj1" fmla="val 8089"/>
              <a:gd name="adj2" fmla="val 104"/>
              <a:gd name="adj3" fmla="val -53167"/>
              <a:gd name="adj4" fmla="val -6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rPr>
              <a:t>要点確認→実技とフィードバック→質問</a:t>
            </a:r>
          </a:p>
        </p:txBody>
      </p:sp>
      <p:sp>
        <p:nvSpPr>
          <p:cNvPr id="10" name="右矢印吹き出し 6">
            <a:extLst>
              <a:ext uri="{FF2B5EF4-FFF2-40B4-BE49-F238E27FC236}">
                <a16:creationId xmlns:a16="http://schemas.microsoft.com/office/drawing/2014/main" id="{68149B7D-6BDE-47BF-B112-BC305740BB9C}"/>
              </a:ext>
            </a:extLst>
          </p:cNvPr>
          <p:cNvSpPr/>
          <p:nvPr/>
        </p:nvSpPr>
        <p:spPr>
          <a:xfrm>
            <a:off x="5095943" y="5170989"/>
            <a:ext cx="2044825" cy="914400"/>
          </a:xfrm>
          <a:prstGeom prst="rightArrowCallout">
            <a:avLst>
              <a:gd name="adj1" fmla="val 20294"/>
              <a:gd name="adj2" fmla="val 19118"/>
              <a:gd name="adj3" fmla="val 14412"/>
              <a:gd name="adj4" fmla="val 824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まとめ</a:t>
            </a:r>
            <a:endParaRPr kumimoji="1" lang="en-US" altLang="ja-JP" b="1" dirty="0">
              <a:solidFill>
                <a:schemeClr val="tx1"/>
              </a:solidFill>
            </a:endParaRPr>
          </a:p>
          <a:p>
            <a:pPr algn="ctr"/>
            <a:r>
              <a:rPr lang="ja-JP" altLang="en-US" b="1" dirty="0">
                <a:solidFill>
                  <a:schemeClr val="tx1"/>
                </a:solidFill>
              </a:rPr>
              <a:t>ﾘﾌﾚｸｼｮﾝｼｰﾄ</a:t>
            </a:r>
            <a:endParaRPr lang="en-US" altLang="ja-JP" b="1" dirty="0">
              <a:solidFill>
                <a:schemeClr val="tx1"/>
              </a:solidFill>
            </a:endParaRPr>
          </a:p>
          <a:p>
            <a:pPr algn="ctr"/>
            <a:r>
              <a:rPr lang="ja-JP" altLang="en-US" b="1" dirty="0">
                <a:solidFill>
                  <a:schemeClr val="tx1"/>
                </a:solidFill>
                <a:latin typeface="UD デジタル 教科書体 N-B" panose="02020700000000000000" pitchFamily="17" charset="-128"/>
                <a:ea typeface="UD デジタル 教科書体 N-B" panose="02020700000000000000" pitchFamily="17" charset="-128"/>
              </a:rPr>
              <a:t>記載</a:t>
            </a:r>
            <a:endParaRPr kumimoji="1" lang="ja-JP" altLang="en-US" b="1" dirty="0">
              <a:solidFill>
                <a:schemeClr val="tx1"/>
              </a:solidFill>
              <a:latin typeface="UD デジタル 教科書体 N-B" panose="02020700000000000000" pitchFamily="17" charset="-128"/>
              <a:ea typeface="UD デジタル 教科書体 N-B" panose="02020700000000000000" pitchFamily="17" charset="-128"/>
            </a:endParaRPr>
          </a:p>
        </p:txBody>
      </p:sp>
      <p:pic>
        <p:nvPicPr>
          <p:cNvPr id="11" name="オーディオ 10">
            <a:hlinkClick r:id="" action="ppaction://media"/>
            <a:extLst>
              <a:ext uri="{FF2B5EF4-FFF2-40B4-BE49-F238E27FC236}">
                <a16:creationId xmlns:a16="http://schemas.microsoft.com/office/drawing/2014/main" id="{AB0CF8AB-00F7-4009-A19D-6ACB42DB3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8031192"/>
      </p:ext>
    </p:extLst>
  </p:cSld>
  <p:clrMapOvr>
    <a:masterClrMapping/>
  </p:clrMapOvr>
  <mc:AlternateContent xmlns:mc="http://schemas.openxmlformats.org/markup-compatibility/2006" xmlns:p14="http://schemas.microsoft.com/office/powerpoint/2010/main">
    <mc:Choice Requires="p14">
      <p:transition spd="slow" p14:dur="2000" advTm="92995"/>
    </mc:Choice>
    <mc:Fallback xmlns="">
      <p:transition spd="slow" advTm="9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79CE6-3694-4FFE-B532-5FDB98307FCD}"/>
              </a:ext>
            </a:extLst>
          </p:cNvPr>
          <p:cNvSpPr>
            <a:spLocks noGrp="1"/>
          </p:cNvSpPr>
          <p:nvPr>
            <p:ph type="title"/>
          </p:nvPr>
        </p:nvSpPr>
        <p:spPr/>
        <p:txBody>
          <a:bodyPr/>
          <a:lstStyle/>
          <a:p>
            <a:r>
              <a:rPr kumimoji="1" lang="ja-JP" altLang="en-US" dirty="0">
                <a:latin typeface="UD デジタル 教科書体 NP-R" panose="02020400000000000000" pitchFamily="18" charset="-128"/>
                <a:ea typeface="UD デジタル 教科書体 NP-R" panose="02020400000000000000" pitchFamily="18" charset="-128"/>
              </a:rPr>
              <a:t>口腔・鼻腔吸引</a:t>
            </a:r>
          </a:p>
        </p:txBody>
      </p:sp>
      <p:sp>
        <p:nvSpPr>
          <p:cNvPr id="3" name="コンテンツ プレースホルダー 2">
            <a:extLst>
              <a:ext uri="{FF2B5EF4-FFF2-40B4-BE49-F238E27FC236}">
                <a16:creationId xmlns:a16="http://schemas.microsoft.com/office/drawing/2014/main" id="{FA82598C-E1FB-45CF-AE60-969C892D5530}"/>
              </a:ext>
            </a:extLst>
          </p:cNvPr>
          <p:cNvSpPr>
            <a:spLocks noGrp="1"/>
          </p:cNvSpPr>
          <p:nvPr>
            <p:ph idx="1"/>
          </p:nvPr>
        </p:nvSpPr>
        <p:spPr/>
        <p:txBody>
          <a:bodyPr/>
          <a:lstStyle/>
          <a:p>
            <a:pPr marL="0" indent="0">
              <a:buNone/>
            </a:pPr>
            <a:r>
              <a:rPr lang="ja-JP" altLang="en-US" dirty="0">
                <a:latin typeface="UD デジタル 教科書体 N-B" panose="02020700000000000000" pitchFamily="17" charset="-128"/>
                <a:ea typeface="UD デジタル 教科書体 N-B" panose="02020700000000000000" pitchFamily="17" charset="-128"/>
              </a:rPr>
              <a:t>受講者の様</a:t>
            </a:r>
            <a:r>
              <a:rPr lang="ja-JP" altLang="en-US" dirty="0"/>
              <a:t>子</a:t>
            </a:r>
            <a:endParaRPr lang="ja-JP" altLang="ja-JP" dirty="0"/>
          </a:p>
          <a:p>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986" y="2339181"/>
            <a:ext cx="4064000" cy="3048000"/>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2" y="3436748"/>
            <a:ext cx="4064000" cy="3048000"/>
          </a:xfrm>
          <a:prstGeom prst="rect">
            <a:avLst/>
          </a:prstGeom>
        </p:spPr>
      </p:pic>
      <p:sp>
        <p:nvSpPr>
          <p:cNvPr id="6" name="吹き出し: 四角形 5">
            <a:extLst>
              <a:ext uri="{FF2B5EF4-FFF2-40B4-BE49-F238E27FC236}">
                <a16:creationId xmlns:a16="http://schemas.microsoft.com/office/drawing/2014/main" id="{6B8E5399-0875-45CE-93A8-68DE2936F036}"/>
              </a:ext>
            </a:extLst>
          </p:cNvPr>
          <p:cNvSpPr/>
          <p:nvPr/>
        </p:nvSpPr>
        <p:spPr>
          <a:xfrm>
            <a:off x="457200" y="5661248"/>
            <a:ext cx="1872208" cy="1080120"/>
          </a:xfrm>
          <a:prstGeom prst="wedgeRectCallout">
            <a:avLst>
              <a:gd name="adj1" fmla="val 46665"/>
              <a:gd name="adj2" fmla="val -77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配属先での吸引の機会を勘案し気管内も追加</a:t>
            </a:r>
            <a:endParaRPr kumimoji="1" lang="ja-JP" altLang="en-US"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8" name="吹き出し: 四角形 7">
            <a:extLst>
              <a:ext uri="{FF2B5EF4-FFF2-40B4-BE49-F238E27FC236}">
                <a16:creationId xmlns:a16="http://schemas.microsoft.com/office/drawing/2014/main" id="{C574870C-9DBA-460E-9F75-74DC5E60F7A0}"/>
              </a:ext>
            </a:extLst>
          </p:cNvPr>
          <p:cNvSpPr/>
          <p:nvPr/>
        </p:nvSpPr>
        <p:spPr>
          <a:xfrm>
            <a:off x="5364088" y="1512188"/>
            <a:ext cx="3559944" cy="1653986"/>
          </a:xfrm>
          <a:prstGeom prst="wedgeRectCallout">
            <a:avLst>
              <a:gd name="adj1" fmla="val -41513"/>
              <a:gd name="adj2" fmla="val 67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・全員が１回は実施。</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・実施しながら基本事項をそ</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　の場で振り返った</a:t>
            </a:r>
            <a:endParaRPr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・危険な行為は何かを確認す</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ることで、吸引手技への怖</a:t>
            </a:r>
            <a:endParaRPr kumimoji="1" lang="en-US" altLang="ja-JP"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dirty="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さをやわらげることに努めた</a:t>
            </a:r>
          </a:p>
        </p:txBody>
      </p:sp>
      <p:pic>
        <p:nvPicPr>
          <p:cNvPr id="9" name="オーディオ 8">
            <a:hlinkClick r:id="" action="ppaction://media"/>
            <a:extLst>
              <a:ext uri="{FF2B5EF4-FFF2-40B4-BE49-F238E27FC236}">
                <a16:creationId xmlns:a16="http://schemas.microsoft.com/office/drawing/2014/main" id="{A0975243-CB14-468D-AF59-F930FBD654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9627513"/>
      </p:ext>
    </p:extLst>
  </p:cSld>
  <p:clrMapOvr>
    <a:masterClrMapping/>
  </p:clrMapOvr>
  <mc:AlternateContent xmlns:mc="http://schemas.openxmlformats.org/markup-compatibility/2006" xmlns:p14="http://schemas.microsoft.com/office/powerpoint/2010/main">
    <mc:Choice Requires="p14">
      <p:transition spd="slow" p14:dur="2000" advTm="73599"/>
    </mc:Choice>
    <mc:Fallback xmlns="">
      <p:transition spd="slow" advTm="7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design006-simple violet-">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design006-simple violet-</Template>
  <TotalTime>4087</TotalTime>
  <Words>3513</Words>
  <Application>Microsoft Office PowerPoint</Application>
  <PresentationFormat>画面に合わせる (4:3)</PresentationFormat>
  <Paragraphs>426</Paragraphs>
  <Slides>33</Slides>
  <Notes>33</Notes>
  <HiddenSlides>0</HiddenSlides>
  <MMClips>32</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46" baseType="lpstr">
      <vt:lpstr>Meiryo UI</vt:lpstr>
      <vt:lpstr>ＭＳ Ｐゴシック</vt:lpstr>
      <vt:lpstr>ＭＳ 明朝</vt:lpstr>
      <vt:lpstr>UD デジタル 教科書体 N-B</vt:lpstr>
      <vt:lpstr>UD デジタル 教科書体 NK-B</vt:lpstr>
      <vt:lpstr>UD デジタル 教科書体 NP-R</vt:lpstr>
      <vt:lpstr>UD デジタル 教科書体 N-R</vt:lpstr>
      <vt:lpstr>Yu Gothic Medium</vt:lpstr>
      <vt:lpstr>Arial</vt:lpstr>
      <vt:lpstr>Calibri</vt:lpstr>
      <vt:lpstr>Wingdings</vt:lpstr>
      <vt:lpstr>design006-simple violet-</vt:lpstr>
      <vt:lpstr>Acrobat Document</vt:lpstr>
      <vt:lpstr>第40回日本看護科学学会学術集会 交流集会 　 【看護大学教員によるCOVID-19禍における新人看護師に対するサポートシステムの実際 都内一大学病院の試みから】 </vt:lpstr>
      <vt:lpstr>発表内容</vt:lpstr>
      <vt:lpstr>1.　今回の取り組みの概要 </vt:lpstr>
      <vt:lpstr>背景</vt:lpstr>
      <vt:lpstr>大学教員による専門性を活かした 取り組み</vt:lpstr>
      <vt:lpstr>2.　新人看護師の技術支援 </vt:lpstr>
      <vt:lpstr>看護部ｰ教員の連携の具体</vt:lpstr>
      <vt:lpstr>技術トレーニングの概要</vt:lpstr>
      <vt:lpstr>口腔・鼻腔吸引</vt:lpstr>
      <vt:lpstr>口腔ケア</vt:lpstr>
      <vt:lpstr>新人看護師の反応 (リフレクションシートのまとめ)</vt:lpstr>
      <vt:lpstr>技術トレーニング全体の アンケート結果①</vt:lpstr>
      <vt:lpstr>技術トレーニング全体の アンケート結果②</vt:lpstr>
      <vt:lpstr>技術トレーニング全体の アンケート結果③</vt:lpstr>
      <vt:lpstr>師長・現場教育担当者の反応 アンケート結果①</vt:lpstr>
      <vt:lpstr>師長・現場教育担当者の反応 アンケート結果②</vt:lpstr>
      <vt:lpstr>技術トレーニングのまとめ</vt:lpstr>
      <vt:lpstr>3.　新人看護師のメンタルサポート </vt:lpstr>
      <vt:lpstr>病院ｰ教員の連携の具体</vt:lpstr>
      <vt:lpstr>支援の実際①</vt:lpstr>
      <vt:lpstr>支援の実際②</vt:lpstr>
      <vt:lpstr>個別相談の内容</vt:lpstr>
      <vt:lpstr>予期せぬ副次的効果</vt:lpstr>
      <vt:lpstr>メンタルヘルス研修</vt:lpstr>
      <vt:lpstr>メンタルヘルス研修</vt:lpstr>
      <vt:lpstr>メンタルヘルス研修</vt:lpstr>
      <vt:lpstr>メンタルヘルス研修</vt:lpstr>
      <vt:lpstr>メンタルヘルス研修</vt:lpstr>
      <vt:lpstr>メンタルサポートのまとめ</vt:lpstr>
      <vt:lpstr>4.　まとめと提言</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第40回日本看護科学学会学術集会</dc:title>
  <dc:creator>yamashita.m</dc:creator>
  <cp:lastModifiedBy>USER</cp:lastModifiedBy>
  <cp:revision>275</cp:revision>
  <cp:lastPrinted>2020-10-19T09:51:28Z</cp:lastPrinted>
  <dcterms:created xsi:type="dcterms:W3CDTF">2015-09-01T08:39:57Z</dcterms:created>
  <dcterms:modified xsi:type="dcterms:W3CDTF">2021-01-25T06:27:43Z</dcterms:modified>
</cp:coreProperties>
</file>